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7" r:id="rId2"/>
    <p:sldId id="261" r:id="rId3"/>
    <p:sldId id="258" r:id="rId4"/>
    <p:sldId id="262" r:id="rId5"/>
    <p:sldId id="259" r:id="rId6"/>
    <p:sldId id="263" r:id="rId7"/>
    <p:sldId id="260" r:id="rId8"/>
    <p:sldId id="266" r:id="rId9"/>
    <p:sldId id="267" r:id="rId10"/>
    <p:sldId id="264" r:id="rId11"/>
    <p:sldId id="265" r:id="rId12"/>
    <p:sldId id="268" r:id="rId13"/>
    <p:sldId id="269" r:id="rId14"/>
    <p:sldId id="270" r:id="rId15"/>
    <p:sldId id="287" r:id="rId16"/>
    <p:sldId id="271" r:id="rId17"/>
    <p:sldId id="272" r:id="rId18"/>
    <p:sldId id="273" r:id="rId19"/>
    <p:sldId id="274" r:id="rId20"/>
    <p:sldId id="279" r:id="rId21"/>
    <p:sldId id="296" r:id="rId22"/>
    <p:sldId id="280" r:id="rId23"/>
    <p:sldId id="286" r:id="rId24"/>
    <p:sldId id="281" r:id="rId25"/>
    <p:sldId id="285" r:id="rId26"/>
    <p:sldId id="282" r:id="rId27"/>
    <p:sldId id="283" r:id="rId28"/>
    <p:sldId id="288" r:id="rId29"/>
    <p:sldId id="284" r:id="rId30"/>
    <p:sldId id="278" r:id="rId31"/>
    <p:sldId id="290" r:id="rId32"/>
    <p:sldId id="289" r:id="rId33"/>
    <p:sldId id="295" r:id="rId34"/>
    <p:sldId id="291" r:id="rId35"/>
    <p:sldId id="275" r:id="rId36"/>
    <p:sldId id="292" r:id="rId37"/>
    <p:sldId id="277" r:id="rId38"/>
    <p:sldId id="293" r:id="rId39"/>
    <p:sldId id="294" r:id="rId40"/>
    <p:sldId id="297" r:id="rId4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8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AE060-0242-4411-AFB6-B82CCCE36337}" type="datetimeFigureOut">
              <a:rPr lang="uk-UA" smtClean="0"/>
              <a:pPr/>
              <a:t>21.10.2017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8F43F-783D-4632-B818-F1758DF83D2D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8F43F-783D-4632-B818-F1758DF83D2D}" type="slidenum">
              <a:rPr lang="uk-UA" smtClean="0"/>
              <a:pPr/>
              <a:t>7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9F863-C613-4967-B635-2BE20B241708}" type="datetimeFigureOut">
              <a:rPr lang="uk-UA" smtClean="0"/>
              <a:pPr/>
              <a:t>21.10.2017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880E-FFDA-45C7-8EF1-97FA98A78F1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9F863-C613-4967-B635-2BE20B241708}" type="datetimeFigureOut">
              <a:rPr lang="uk-UA" smtClean="0"/>
              <a:pPr/>
              <a:t>21.10.2017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880E-FFDA-45C7-8EF1-97FA98A78F1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9F863-C613-4967-B635-2BE20B241708}" type="datetimeFigureOut">
              <a:rPr lang="uk-UA" smtClean="0"/>
              <a:pPr/>
              <a:t>21.10.2017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880E-FFDA-45C7-8EF1-97FA98A78F1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9F863-C613-4967-B635-2BE20B241708}" type="datetimeFigureOut">
              <a:rPr lang="uk-UA" smtClean="0"/>
              <a:pPr/>
              <a:t>21.10.2017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880E-FFDA-45C7-8EF1-97FA98A78F1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9F863-C613-4967-B635-2BE20B241708}" type="datetimeFigureOut">
              <a:rPr lang="uk-UA" smtClean="0"/>
              <a:pPr/>
              <a:t>21.10.2017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880E-FFDA-45C7-8EF1-97FA98A78F1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9F863-C613-4967-B635-2BE20B241708}" type="datetimeFigureOut">
              <a:rPr lang="uk-UA" smtClean="0"/>
              <a:pPr/>
              <a:t>21.10.2017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880E-FFDA-45C7-8EF1-97FA98A78F1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9F863-C613-4967-B635-2BE20B241708}" type="datetimeFigureOut">
              <a:rPr lang="uk-UA" smtClean="0"/>
              <a:pPr/>
              <a:t>21.10.2017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880E-FFDA-45C7-8EF1-97FA98A78F1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9F863-C613-4967-B635-2BE20B241708}" type="datetimeFigureOut">
              <a:rPr lang="uk-UA" smtClean="0"/>
              <a:pPr/>
              <a:t>21.10.2017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880E-FFDA-45C7-8EF1-97FA98A78F1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9F863-C613-4967-B635-2BE20B241708}" type="datetimeFigureOut">
              <a:rPr lang="uk-UA" smtClean="0"/>
              <a:pPr/>
              <a:t>21.10.2017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880E-FFDA-45C7-8EF1-97FA98A78F1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9F863-C613-4967-B635-2BE20B241708}" type="datetimeFigureOut">
              <a:rPr lang="uk-UA" smtClean="0"/>
              <a:pPr/>
              <a:t>21.10.2017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880E-FFDA-45C7-8EF1-97FA98A78F1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9F863-C613-4967-B635-2BE20B241708}" type="datetimeFigureOut">
              <a:rPr lang="uk-UA" smtClean="0"/>
              <a:pPr/>
              <a:t>21.10.2017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880E-FFDA-45C7-8EF1-97FA98A78F1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9F863-C613-4967-B635-2BE20B241708}" type="datetimeFigureOut">
              <a:rPr lang="uk-UA" smtClean="0"/>
              <a:pPr/>
              <a:t>21.10.2017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8880E-FFDA-45C7-8EF1-97FA98A78F19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darnetworks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64704"/>
            <a:ext cx="80648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b="1" dirty="0" smtClean="0">
                <a:solidFill>
                  <a:srgbClr val="C00000"/>
                </a:solidFill>
              </a:rPr>
              <a:t>Відкриті знання в науці третього тисячоліття:</a:t>
            </a:r>
            <a:endParaRPr lang="en-US" sz="4800" b="1" dirty="0" smtClean="0">
              <a:solidFill>
                <a:srgbClr val="C00000"/>
              </a:solidFill>
            </a:endParaRPr>
          </a:p>
          <a:p>
            <a:r>
              <a:rPr lang="uk-UA" sz="3600" dirty="0" smtClean="0"/>
              <a:t>революція </a:t>
            </a:r>
            <a:r>
              <a:rPr lang="uk-UA" sz="3600" dirty="0"/>
              <a:t>чи занепад ідентичності?</a:t>
            </a:r>
          </a:p>
        </p:txBody>
      </p:sp>
      <p:pic>
        <p:nvPicPr>
          <p:cNvPr id="3" name="Picture 2" descr="H:\Робоча\Grants\Rufford'14\Book\Logo-DP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517232"/>
            <a:ext cx="1889373" cy="101892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3568" y="3717032"/>
            <a:ext cx="1688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Андрій Новіков</a:t>
            </a:r>
            <a:endParaRPr lang="uk-UA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755576" y="3284984"/>
            <a:ext cx="56886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3" descr="H:\Робоча\Grants\Fulbright'17\For Museum\Fulbright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5661248"/>
            <a:ext cx="2448272" cy="807742"/>
          </a:xfrm>
          <a:prstGeom prst="rect">
            <a:avLst/>
          </a:prstGeom>
          <a:noFill/>
        </p:spPr>
      </p:pic>
      <p:pic>
        <p:nvPicPr>
          <p:cNvPr id="7" name="Picture 4" descr="H:\MP'17\MP logo u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5661248"/>
            <a:ext cx="2682516" cy="7339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32004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TextBox 2"/>
          <p:cNvSpPr txBox="1"/>
          <p:nvPr/>
        </p:nvSpPr>
        <p:spPr>
          <a:xfrm>
            <a:off x="1835696" y="552872"/>
            <a:ext cx="1123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dirty="0" smtClean="0"/>
              <a:t>Наука </a:t>
            </a:r>
            <a:r>
              <a:rPr lang="en-US" b="1" dirty="0" smtClean="0"/>
              <a:t>3</a:t>
            </a:r>
            <a:r>
              <a:rPr lang="uk-UA" b="1" dirty="0" smtClean="0"/>
              <a:t>.0</a:t>
            </a:r>
            <a:endParaRPr lang="uk-UA" b="1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1520" y="1102578"/>
            <a:ext cx="864096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indent="-457200" algn="just">
              <a:spcAft>
                <a:spcPts val="1200"/>
              </a:spcAft>
              <a:buAutoNum type="arabicPeriod"/>
            </a:pPr>
            <a:r>
              <a:rPr lang="uk-UA" dirty="0" smtClean="0"/>
              <a:t>Дослідження виконуються відкритими групами вчених та аматорів, що формують колективний розум</a:t>
            </a:r>
          </a:p>
          <a:p>
            <a:pPr lvl="1" indent="-457200" algn="just">
              <a:spcAft>
                <a:spcPts val="1200"/>
              </a:spcAft>
              <a:buAutoNum type="arabicPeriod"/>
            </a:pPr>
            <a:r>
              <a:rPr lang="uk-UA" dirty="0" smtClean="0"/>
              <a:t>Будь-які елементи досліджень можуть бути використані на будь-якому етапі для інших досліджень, формуються семантичні мережі знань</a:t>
            </a:r>
          </a:p>
          <a:p>
            <a:pPr lvl="1" indent="-457200" algn="just">
              <a:spcAft>
                <a:spcPts val="1200"/>
              </a:spcAft>
              <a:buAutoNum type="arabicPeriod"/>
            </a:pPr>
            <a:r>
              <a:rPr lang="uk-UA" dirty="0" smtClean="0"/>
              <a:t>Авторські права втрачають своє значення, ліцензування відкритого контенту розвивається</a:t>
            </a:r>
          </a:p>
          <a:p>
            <a:pPr lvl="1" indent="-457200" algn="just">
              <a:spcAft>
                <a:spcPts val="1200"/>
              </a:spcAft>
              <a:buAutoNum type="arabicPeriod"/>
            </a:pPr>
            <a:r>
              <a:rPr lang="uk-UA" dirty="0" smtClean="0"/>
              <a:t>Акселерація досліджень призводить до втрати визначної ролі наукових публікацій як таких</a:t>
            </a:r>
          </a:p>
          <a:p>
            <a:pPr lvl="1" indent="-457200" algn="just">
              <a:spcAft>
                <a:spcPts val="1200"/>
              </a:spcAft>
              <a:buAutoNum type="arabicPeriod"/>
            </a:pPr>
            <a:r>
              <a:rPr lang="uk-UA" dirty="0" smtClean="0"/>
              <a:t>Для досліджень використовується будь-який контент, вільно доступний в </a:t>
            </a:r>
            <a:r>
              <a:rPr lang="uk-UA" dirty="0" err="1" smtClean="0"/>
              <a:t>інтернеті</a:t>
            </a:r>
            <a:endParaRPr lang="uk-UA" dirty="0" smtClean="0"/>
          </a:p>
          <a:p>
            <a:pPr lvl="1" indent="-457200" algn="just">
              <a:spcAft>
                <a:spcPts val="1200"/>
              </a:spcAft>
              <a:buAutoNum type="arabicPeriod"/>
            </a:pPr>
            <a:r>
              <a:rPr lang="uk-UA" dirty="0" smtClean="0"/>
              <a:t>Весь науковий контент є у вільному доступі і динамічно оновлюється</a:t>
            </a:r>
            <a:endParaRPr lang="en-US" dirty="0" smtClean="0"/>
          </a:p>
          <a:p>
            <a:pPr lvl="1" indent="-457200" algn="just">
              <a:spcAft>
                <a:spcPts val="1200"/>
              </a:spcAft>
              <a:buAutoNum type="arabicPeriod"/>
            </a:pPr>
            <a:r>
              <a:rPr lang="uk-UA" dirty="0" smtClean="0"/>
              <a:t>Ефективно опублікованим є будь-який контент доступний в </a:t>
            </a:r>
            <a:r>
              <a:rPr lang="uk-UA" dirty="0" err="1" smtClean="0"/>
              <a:t>інтернеті</a:t>
            </a:r>
            <a:endParaRPr lang="uk-UA" dirty="0" smtClean="0"/>
          </a:p>
          <a:p>
            <a:pPr lvl="1" indent="-457200" algn="just">
              <a:spcAft>
                <a:spcPts val="1200"/>
              </a:spcAft>
              <a:buAutoNum type="arabicPeriod"/>
            </a:pPr>
            <a:r>
              <a:rPr lang="uk-UA" dirty="0" smtClean="0"/>
              <a:t>Визначним фактором є відкритість наукових досліджень для публіки</a:t>
            </a:r>
          </a:p>
          <a:p>
            <a:pPr lvl="1" indent="-457200" algn="just">
              <a:spcAft>
                <a:spcPts val="1200"/>
              </a:spcAft>
              <a:buAutoNum type="arabicPeriod"/>
            </a:pPr>
            <a:r>
              <a:rPr lang="uk-UA" dirty="0" smtClean="0"/>
              <a:t>Розвиток знань (особливо щодо пошуку нових ліків) значною мірою відбувається завдяки масовому інтелектуальному штурму, а не завдяки поступу авторитетних вчених, </a:t>
            </a:r>
            <a:r>
              <a:rPr lang="uk-UA" dirty="0" err="1" smtClean="0"/>
              <a:t>копірайти</a:t>
            </a:r>
            <a:r>
              <a:rPr lang="uk-UA" dirty="0" smtClean="0"/>
              <a:t> втрачають значення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8520" y="332656"/>
            <a:ext cx="9505056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04664"/>
            <a:ext cx="5044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/>
              <a:t>Що відбувається з наукою?</a:t>
            </a:r>
            <a:endParaRPr lang="uk-UA" sz="3200" b="1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1520" y="1737682"/>
            <a:ext cx="3888432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4013" lvl="1" indent="-354013" algn="just">
              <a:spcAft>
                <a:spcPts val="1200"/>
              </a:spcAft>
            </a:pPr>
            <a:r>
              <a:rPr lang="uk-UA" dirty="0" smtClean="0"/>
              <a:t>1. Наука перестає бути атрибутом привілейованого класу або касти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2924944"/>
            <a:ext cx="457200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54013" lvl="1" indent="-354013" algn="just">
              <a:spcAft>
                <a:spcPts val="1200"/>
              </a:spcAft>
            </a:pPr>
            <a:r>
              <a:rPr lang="uk-UA" dirty="0" smtClean="0"/>
              <a:t>2. Зникає вікова, гендерна, національна, расова чи будь-яка інша дискримінація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4149080"/>
            <a:ext cx="4572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54013" lvl="1" indent="-354013" algn="just">
              <a:spcAft>
                <a:spcPts val="1200"/>
              </a:spcAft>
            </a:pPr>
            <a:r>
              <a:rPr lang="uk-UA" dirty="0" smtClean="0"/>
              <a:t>3. Темпи відкриттів зростають в рази, вони стають явищем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35938" y="5517232"/>
            <a:ext cx="3246338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1" indent="-457200" algn="just">
              <a:spcAft>
                <a:spcPts val="1200"/>
              </a:spcAft>
            </a:pPr>
            <a:r>
              <a:rPr lang="uk-UA" dirty="0" smtClean="0"/>
              <a:t>4. Знання стають </a:t>
            </a:r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</a:rPr>
              <a:t>ВІДКРИТИМИ</a:t>
            </a:r>
          </a:p>
        </p:txBody>
      </p:sp>
      <p:sp>
        <p:nvSpPr>
          <p:cNvPr id="10" name="Стрелка углом 9"/>
          <p:cNvSpPr/>
          <p:nvPr/>
        </p:nvSpPr>
        <p:spPr>
          <a:xfrm rot="5400000">
            <a:off x="4427984" y="1916832"/>
            <a:ext cx="792088" cy="792088"/>
          </a:xfrm>
          <a:prstGeom prst="ben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1" name="Стрелка углом 10"/>
          <p:cNvSpPr/>
          <p:nvPr/>
        </p:nvSpPr>
        <p:spPr>
          <a:xfrm rot="5400000" flipV="1">
            <a:off x="2951820" y="3104964"/>
            <a:ext cx="792088" cy="864096"/>
          </a:xfrm>
          <a:prstGeom prst="ben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2" name="Стрелка углом 11"/>
          <p:cNvSpPr/>
          <p:nvPr/>
        </p:nvSpPr>
        <p:spPr>
          <a:xfrm rot="5400000">
            <a:off x="5580112" y="4437112"/>
            <a:ext cx="792088" cy="792088"/>
          </a:xfrm>
          <a:prstGeom prst="ben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8520" y="332656"/>
            <a:ext cx="9505056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04664"/>
            <a:ext cx="38910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/>
              <a:t>Мова сучасної науки</a:t>
            </a:r>
            <a:endParaRPr lang="uk-UA" sz="3200" b="1" dirty="0"/>
          </a:p>
        </p:txBody>
      </p:sp>
      <p:pic>
        <p:nvPicPr>
          <p:cNvPr id="1026" name="Picture 2" descr="H:\Робоча\Grants\Бердянськ'17\homer-simpson-engli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00808"/>
            <a:ext cx="6037810" cy="45992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556792"/>
            <a:ext cx="871296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uk-UA" sz="2400" b="1" dirty="0" smtClean="0"/>
              <a:t>Стаття 18. Державна мова в сфері науки</a:t>
            </a:r>
          </a:p>
          <a:p>
            <a:pPr algn="just">
              <a:spcAft>
                <a:spcPts val="600"/>
              </a:spcAft>
            </a:pPr>
            <a:r>
              <a:rPr lang="uk-UA" sz="2400" dirty="0" smtClean="0">
                <a:solidFill>
                  <a:srgbClr val="0070C0"/>
                </a:solidFill>
              </a:rPr>
              <a:t>1. Мовою науки в Україні є державна мова</a:t>
            </a:r>
          </a:p>
          <a:p>
            <a:pPr algn="just">
              <a:spcAft>
                <a:spcPts val="600"/>
              </a:spcAft>
            </a:pP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</a:rPr>
              <a:t>2. Наукові видання публікуються державною мовою</a:t>
            </a:r>
          </a:p>
          <a:p>
            <a:pPr algn="just">
              <a:spcAft>
                <a:spcPts val="600"/>
              </a:spcAft>
            </a:pPr>
            <a:r>
              <a:rPr lang="uk-UA" sz="2400" dirty="0" smtClean="0">
                <a:solidFill>
                  <a:srgbClr val="0070C0"/>
                </a:solidFill>
              </a:rPr>
              <a:t>3. Дисертації… а також автореферати та відгуки опонентів виконуються державною мовою. Статті, опубліковані в міжнародних рецензованих фахових виданнях іншими мовами, подаються до відповідної… ради у перекладі державною мовою</a:t>
            </a:r>
          </a:p>
          <a:p>
            <a:pPr algn="just">
              <a:spcAft>
                <a:spcPts val="600"/>
              </a:spcAft>
            </a:pP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</a:rPr>
              <a:t>4. Захист дисертації… відбувається державною мовою або, за згодою відповідної вченої (наукової, науково-технічної, технічної) ради, може відбуватися однією з офіційних мов Європейського Союзу</a:t>
            </a:r>
            <a:endParaRPr lang="uk-UA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476672"/>
            <a:ext cx="72008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548680"/>
            <a:ext cx="6851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/>
              <a:t>Проект Закону України про державну мову № 5670 від 19.01.2017 </a:t>
            </a:r>
            <a:endParaRPr lang="uk-UA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H:\Робоча\Grants\Бердянськ'17\Screenshot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797152"/>
            <a:ext cx="7848872" cy="1621490"/>
          </a:xfrm>
          <a:prstGeom prst="rect">
            <a:avLst/>
          </a:prstGeom>
          <a:noFill/>
        </p:spPr>
      </p:pic>
      <p:pic>
        <p:nvPicPr>
          <p:cNvPr id="2052" name="Picture 4" descr="H:\Робоча\Grants\Бердянськ'17\Screenshot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6632"/>
            <a:ext cx="8604448" cy="455213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-108520" y="620688"/>
            <a:ext cx="9505056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692696"/>
            <a:ext cx="76358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/>
              <a:t>Ідентичність </a:t>
            </a:r>
            <a:r>
              <a:rPr lang="en-US" sz="3200" b="1" dirty="0" smtClean="0"/>
              <a:t>vs. </a:t>
            </a:r>
            <a:r>
              <a:rPr lang="uk-UA" sz="3200" b="1" dirty="0" smtClean="0"/>
              <a:t>конкурентоспроможність</a:t>
            </a:r>
            <a:endParaRPr lang="uk-UA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5085184"/>
            <a:ext cx="7056784" cy="36004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475656" y="0"/>
            <a:ext cx="6279356" cy="6858000"/>
            <a:chOff x="1475656" y="0"/>
            <a:chExt cx="6279356" cy="6858000"/>
          </a:xfrm>
        </p:grpSpPr>
        <p:pic>
          <p:nvPicPr>
            <p:cNvPr id="1026" name="Picture 2" descr="H:\Робоча\Grants\Бердянськ'17\OED stat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75656" y="0"/>
              <a:ext cx="6279356" cy="6858000"/>
            </a:xfrm>
            <a:prstGeom prst="rect">
              <a:avLst/>
            </a:prstGeom>
            <a:noFill/>
          </p:spPr>
        </p:pic>
        <p:sp>
          <p:nvSpPr>
            <p:cNvPr id="3" name="Прямоугольник 2"/>
            <p:cNvSpPr/>
            <p:nvPr/>
          </p:nvSpPr>
          <p:spPr>
            <a:xfrm>
              <a:off x="3635896" y="6237312"/>
              <a:ext cx="410445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/>
                <a:t>The </a:t>
              </a:r>
              <a:r>
                <a:rPr lang="en-US" sz="1200" dirty="0" err="1" smtClean="0"/>
                <a:t>Organisation</a:t>
              </a:r>
              <a:r>
                <a:rPr lang="en-US" sz="1200" dirty="0" smtClean="0"/>
                <a:t> for Economic Co-operation and Development</a:t>
              </a:r>
              <a:endParaRPr lang="uk-UA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Робоча\Grants\Бердянськ'17\Screenshot_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60937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Робоча\Grants\Бердянськ'17\Screenshot_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163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Робоча\Grants\Бердянськ'17\Screenshot_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4685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684584" y="4005064"/>
            <a:ext cx="9073008" cy="26642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4067944" y="1484784"/>
            <a:ext cx="5760640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угольник 1"/>
          <p:cNvSpPr/>
          <p:nvPr/>
        </p:nvSpPr>
        <p:spPr>
          <a:xfrm>
            <a:off x="-252536" y="332656"/>
            <a:ext cx="9649072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04664"/>
            <a:ext cx="75829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/>
              <a:t>Основні </a:t>
            </a:r>
            <a:r>
              <a:rPr lang="uk-UA" sz="3200" b="1" dirty="0" err="1" smtClean="0"/>
              <a:t>наукометричні</a:t>
            </a:r>
            <a:r>
              <a:rPr lang="uk-UA" sz="3200" b="1" dirty="0" smtClean="0"/>
              <a:t> бази та їх індекси</a:t>
            </a:r>
            <a:endParaRPr lang="uk-UA" sz="3200" b="1" dirty="0"/>
          </a:p>
        </p:txBody>
      </p:sp>
      <p:pic>
        <p:nvPicPr>
          <p:cNvPr id="6146" name="Picture 2" descr="H:\Робоча\Grants\Бердянськ'17\ScopusR_Wmk_151_RG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3010278" cy="864097"/>
          </a:xfrm>
          <a:prstGeom prst="rect">
            <a:avLst/>
          </a:prstGeom>
          <a:noFill/>
        </p:spPr>
      </p:pic>
      <p:pic>
        <p:nvPicPr>
          <p:cNvPr id="6147" name="Picture 3" descr="H:\Робоча\Grants\Бердянськ'17\2000px-Elsevi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420888"/>
            <a:ext cx="1187624" cy="130579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3968" y="1700808"/>
            <a:ext cx="460851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uk-UA" sz="2400" b="1" dirty="0" smtClean="0">
                <a:solidFill>
                  <a:schemeClr val="bg1"/>
                </a:solidFill>
              </a:rPr>
              <a:t>2004</a:t>
            </a:r>
            <a:r>
              <a:rPr lang="uk-UA" sz="2400" b="1" dirty="0" smtClean="0">
                <a:solidFill>
                  <a:srgbClr val="FF0000"/>
                </a:solidFill>
              </a:rPr>
              <a:t>   </a:t>
            </a:r>
            <a:r>
              <a:rPr lang="uk-UA" sz="2400" b="1" dirty="0" smtClean="0"/>
              <a:t>рік заснування</a:t>
            </a:r>
          </a:p>
          <a:p>
            <a:pPr marL="457200" indent="-457200" algn="just">
              <a:spcAft>
                <a:spcPts val="600"/>
              </a:spcAft>
            </a:pPr>
            <a:r>
              <a:rPr lang="uk-UA" sz="2400" b="1" dirty="0" smtClean="0">
                <a:solidFill>
                  <a:srgbClr val="FFFF00"/>
                </a:solidFill>
              </a:rPr>
              <a:t>37 979</a:t>
            </a: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uk-UA" sz="2400" b="1" dirty="0" smtClean="0"/>
              <a:t>активних видань</a:t>
            </a:r>
          </a:p>
          <a:p>
            <a:pPr marL="457200" indent="-457200" algn="just">
              <a:spcAft>
                <a:spcPts val="600"/>
              </a:spcAft>
            </a:pPr>
            <a:r>
              <a:rPr lang="uk-UA" sz="2400" b="1" dirty="0" smtClean="0">
                <a:solidFill>
                  <a:srgbClr val="92D050"/>
                </a:solidFill>
              </a:rPr>
              <a:t>30+ мільйонів  </a:t>
            </a:r>
            <a:r>
              <a:rPr lang="uk-UA" sz="2400" b="1" dirty="0" smtClean="0"/>
              <a:t>записів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4221088"/>
            <a:ext cx="69127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uk-UA" sz="2400" b="1" dirty="0" smtClean="0"/>
              <a:t>Основні індекси </a:t>
            </a:r>
            <a:r>
              <a:rPr lang="en-US" sz="2400" b="1" dirty="0" smtClean="0"/>
              <a:t>Scopus:</a:t>
            </a:r>
          </a:p>
          <a:p>
            <a:pPr algn="just">
              <a:spcAft>
                <a:spcPts val="600"/>
              </a:spcAft>
            </a:pPr>
            <a:r>
              <a:rPr lang="uk-UA" sz="2400" b="1" dirty="0" smtClean="0">
                <a:solidFill>
                  <a:schemeClr val="tx2"/>
                </a:solidFill>
              </a:rPr>
              <a:t>Індекс </a:t>
            </a:r>
            <a:r>
              <a:rPr lang="uk-UA" sz="2400" b="1" dirty="0" err="1" smtClean="0">
                <a:solidFill>
                  <a:schemeClr val="tx2"/>
                </a:solidFill>
              </a:rPr>
              <a:t>Хірша</a:t>
            </a:r>
            <a:r>
              <a:rPr lang="uk-UA" sz="2400" b="1" dirty="0" smtClean="0">
                <a:solidFill>
                  <a:schemeClr val="tx2"/>
                </a:solidFill>
              </a:rPr>
              <a:t> (</a:t>
            </a:r>
            <a:r>
              <a:rPr lang="en-US" sz="2400" b="1" i="1" dirty="0" smtClean="0">
                <a:solidFill>
                  <a:schemeClr val="tx2"/>
                </a:solidFill>
              </a:rPr>
              <a:t>h</a:t>
            </a:r>
            <a:r>
              <a:rPr lang="en-US" sz="2400" b="1" dirty="0" smtClean="0">
                <a:solidFill>
                  <a:schemeClr val="tx2"/>
                </a:solidFill>
              </a:rPr>
              <a:t>-</a:t>
            </a:r>
            <a:r>
              <a:rPr lang="uk-UA" sz="2400" b="1" dirty="0" smtClean="0">
                <a:solidFill>
                  <a:schemeClr val="tx2"/>
                </a:solidFill>
              </a:rPr>
              <a:t>індекс) – 2005 р.</a:t>
            </a:r>
            <a:endParaRPr lang="en-US" sz="2400" b="1" dirty="0" smtClean="0">
              <a:solidFill>
                <a:schemeClr val="tx2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SCImago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Journal Rank (SJR)</a:t>
            </a:r>
            <a:r>
              <a:rPr lang="uk-UA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2007 р.</a:t>
            </a:r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spcAft>
                <a:spcPts val="600"/>
              </a:spcAft>
            </a:pPr>
            <a:r>
              <a:rPr lang="en-US" sz="2400" b="1" dirty="0" smtClean="0">
                <a:solidFill>
                  <a:schemeClr val="accent1"/>
                </a:solidFill>
              </a:rPr>
              <a:t>SNIP (Source Normalized Impact per Paper)</a:t>
            </a:r>
            <a:r>
              <a:rPr lang="uk-UA" sz="2400" b="1" dirty="0" smtClean="0">
                <a:solidFill>
                  <a:schemeClr val="accent1"/>
                </a:solidFill>
              </a:rPr>
              <a:t> – 2015 р.</a:t>
            </a:r>
          </a:p>
          <a:p>
            <a:pPr algn="just">
              <a:spcAft>
                <a:spcPts val="600"/>
              </a:spcAft>
            </a:pPr>
            <a:r>
              <a:rPr lang="en-US" sz="2400" b="1" dirty="0" err="1" smtClean="0">
                <a:solidFill>
                  <a:srgbClr val="C00000"/>
                </a:solidFill>
              </a:rPr>
              <a:t>CiteScore</a:t>
            </a:r>
            <a:r>
              <a:rPr lang="en-US" sz="2400" b="1" dirty="0" smtClean="0">
                <a:solidFill>
                  <a:srgbClr val="C00000"/>
                </a:solidFill>
              </a:rPr>
              <a:t> (CS)</a:t>
            </a:r>
            <a:r>
              <a:rPr lang="uk-UA" sz="2400" b="1" dirty="0" smtClean="0">
                <a:solidFill>
                  <a:srgbClr val="C00000"/>
                </a:solidFill>
              </a:rPr>
              <a:t> – 2016 р.</a:t>
            </a:r>
            <a:endParaRPr lang="en-US" sz="24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8520" y="332656"/>
            <a:ext cx="9505056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04664"/>
            <a:ext cx="29424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/>
              <a:t>Що таке наука?</a:t>
            </a:r>
            <a:endParaRPr lang="uk-UA" sz="3200" b="1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11560" y="1628800"/>
            <a:ext cx="792088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Наукове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знання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— система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знань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про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закони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природи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суспільства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мислення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Наукове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знання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є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основою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наукової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картини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світу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оскільки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описує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закони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його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розвитку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.</a:t>
            </a:r>
            <a:endParaRPr lang="uk-UA" sz="2000" dirty="0" smtClean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 marL="0" lv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 marL="0" lv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Наук</a:t>
            </a:r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а – </a:t>
            </a: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це діяльність спрямована на отримання, систематизацію та синтез об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’</a:t>
            </a:r>
            <a:r>
              <a:rPr lang="uk-UA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єктивних</a:t>
            </a: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знань про всесвіт у вигляді пояснень, моделей та прогнозів, які, у свою чергу, можна перевірити, повторити, підтвердити або спростувати.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 marL="0" lv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6016" y="548680"/>
            <a:ext cx="41044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6575" indent="-536575" algn="just">
              <a:spcAft>
                <a:spcPts val="600"/>
              </a:spcAft>
            </a:pPr>
            <a:r>
              <a:rPr lang="uk-UA" sz="2400" b="1" dirty="0" smtClean="0">
                <a:solidFill>
                  <a:schemeClr val="accent3"/>
                </a:solidFill>
              </a:rPr>
              <a:t>Індекс </a:t>
            </a:r>
            <a:r>
              <a:rPr lang="uk-UA" sz="2400" b="1" dirty="0" err="1" smtClean="0">
                <a:solidFill>
                  <a:schemeClr val="accent3"/>
                </a:solidFill>
              </a:rPr>
              <a:t>Хірша</a:t>
            </a:r>
            <a:r>
              <a:rPr lang="uk-UA" sz="2400" b="1" dirty="0" smtClean="0">
                <a:solidFill>
                  <a:schemeClr val="accent3"/>
                </a:solidFill>
              </a:rPr>
              <a:t> (</a:t>
            </a:r>
            <a:r>
              <a:rPr lang="en-US" sz="2400" b="1" i="1" dirty="0" smtClean="0">
                <a:solidFill>
                  <a:schemeClr val="accent3"/>
                </a:solidFill>
              </a:rPr>
              <a:t>h</a:t>
            </a:r>
            <a:r>
              <a:rPr lang="en-US" sz="2400" b="1" dirty="0" smtClean="0">
                <a:solidFill>
                  <a:schemeClr val="accent3"/>
                </a:solidFill>
              </a:rPr>
              <a:t>-</a:t>
            </a:r>
            <a:r>
              <a:rPr lang="uk-UA" sz="2400" b="1" dirty="0" smtClean="0">
                <a:solidFill>
                  <a:schemeClr val="accent3"/>
                </a:solidFill>
              </a:rPr>
              <a:t>індекс) </a:t>
            </a:r>
            <a:r>
              <a:rPr lang="uk-U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показник наукової продуктивності окремого вченого, установи, країни тощо, розрахований на основі пропорціонального розподілу цитувань.</a:t>
            </a:r>
          </a:p>
        </p:txBody>
      </p:sp>
      <p:pic>
        <p:nvPicPr>
          <p:cNvPr id="7170" name="Picture 2" descr="H:\Робоча\Grants\Бердянськ'17\H-index-plot-u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4163889" cy="371867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4437112"/>
            <a:ext cx="8712968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0113" indent="-900113" algn="just">
              <a:spcAft>
                <a:spcPts val="600"/>
              </a:spcAft>
            </a:pP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Якщо вчений має 100 статей, на кожну з яких має по 1 посиланню – його </a:t>
            </a: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індекс дорівнює 1.</a:t>
            </a:r>
          </a:p>
          <a:p>
            <a:pPr marL="900113" indent="-900113" algn="just">
              <a:spcAft>
                <a:spcPts val="600"/>
              </a:spcAft>
            </a:pP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Якщо вчений має 1 статтю, на яку є 100 посилань, його </a:t>
            </a: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індекс також дорівнює 1.</a:t>
            </a:r>
          </a:p>
          <a:p>
            <a:pPr marL="900113" indent="-900113" algn="just">
              <a:spcAft>
                <a:spcPts val="600"/>
              </a:spcAft>
            </a:pP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Якщо вчений має 100 статей на кожну з яких є по 100 посилань, його </a:t>
            </a: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індекс дорівнює 100</a:t>
            </a: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900113" indent="-900113" algn="just">
              <a:spcAft>
                <a:spcPts val="600"/>
              </a:spcAft>
            </a:pP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Індекс </a:t>
            </a:r>
            <a:r>
              <a:rPr lang="uk-UA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Хірша</a:t>
            </a: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у різних дисциплінах відрізняється у рази і напряму не може порівнюватися.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52536" y="332656"/>
            <a:ext cx="9649072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0" y="404664"/>
            <a:ext cx="33475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/>
              <a:t>Рабство </a:t>
            </a:r>
            <a:r>
              <a:rPr lang="en-US" sz="3200" b="1" i="1" dirty="0" smtClean="0"/>
              <a:t>h</a:t>
            </a:r>
            <a:r>
              <a:rPr lang="en-US" sz="3200" b="1" dirty="0" smtClean="0"/>
              <a:t>-</a:t>
            </a:r>
            <a:r>
              <a:rPr lang="uk-UA" sz="3200" b="1" dirty="0" smtClean="0"/>
              <a:t>індекс</a:t>
            </a:r>
            <a:r>
              <a:rPr lang="uk-UA" sz="3200" b="1" dirty="0" smtClean="0"/>
              <a:t>у</a:t>
            </a:r>
            <a:endParaRPr lang="uk-UA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42118" y="404664"/>
            <a:ext cx="57018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Grzegorz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Kreiner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uk-UA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 smtClean="0"/>
              <a:t>The Slavery of the </a:t>
            </a:r>
            <a:r>
              <a:rPr lang="en-US" b="1" i="1" dirty="0" smtClean="0"/>
              <a:t>h-index</a:t>
            </a:r>
            <a:r>
              <a:rPr lang="en-US" b="1" dirty="0" smtClean="0"/>
              <a:t>—Measuring the </a:t>
            </a:r>
            <a:r>
              <a:rPr lang="en-US" b="1" dirty="0" err="1" smtClean="0"/>
              <a:t>Unmeasurable</a:t>
            </a:r>
            <a:endParaRPr lang="en-US" b="1" dirty="0"/>
          </a:p>
        </p:txBody>
      </p:sp>
      <p:pic>
        <p:nvPicPr>
          <p:cNvPr id="4098" name="Picture 2" descr="H:\Робоча\Grants\Бердянськ'17\fnhum-10-00556-g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37107"/>
            <a:ext cx="2952328" cy="572089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347864" y="1196752"/>
            <a:ext cx="230425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John O'Keefe, </a:t>
            </a:r>
            <a:r>
              <a:rPr lang="en-US" sz="1400" dirty="0" smtClean="0"/>
              <a:t>JOK</a:t>
            </a:r>
            <a:endParaRPr lang="uk-UA" sz="1400" dirty="0" smtClean="0"/>
          </a:p>
          <a:p>
            <a:r>
              <a:rPr lang="en-US" sz="1400" dirty="0" smtClean="0"/>
              <a:t>May-Britt </a:t>
            </a:r>
            <a:r>
              <a:rPr lang="en-US" sz="1400" dirty="0" smtClean="0"/>
              <a:t>Moser, </a:t>
            </a:r>
            <a:r>
              <a:rPr lang="en-US" sz="1400" dirty="0" smtClean="0"/>
              <a:t>MBM</a:t>
            </a:r>
            <a:endParaRPr lang="uk-UA" sz="1400" dirty="0" smtClean="0"/>
          </a:p>
          <a:p>
            <a:r>
              <a:rPr lang="en-US" sz="1400" dirty="0" err="1" smtClean="0"/>
              <a:t>Edvard</a:t>
            </a:r>
            <a:r>
              <a:rPr lang="en-US" sz="1400" dirty="0" smtClean="0"/>
              <a:t> </a:t>
            </a:r>
            <a:r>
              <a:rPr lang="en-US" sz="1400" dirty="0" smtClean="0"/>
              <a:t>I. Moser, </a:t>
            </a:r>
            <a:r>
              <a:rPr lang="en-US" sz="1400" dirty="0" smtClean="0"/>
              <a:t>EIM</a:t>
            </a:r>
            <a:endParaRPr lang="uk-UA" sz="1400" dirty="0" smtClean="0"/>
          </a:p>
          <a:p>
            <a:r>
              <a:rPr lang="en-US" sz="1400" dirty="0" smtClean="0"/>
              <a:t>James </a:t>
            </a:r>
            <a:r>
              <a:rPr lang="en-US" sz="1400" dirty="0" smtClean="0"/>
              <a:t>E. Rothman, </a:t>
            </a:r>
            <a:r>
              <a:rPr lang="en-US" sz="1400" dirty="0" smtClean="0"/>
              <a:t>JER</a:t>
            </a:r>
            <a:endParaRPr lang="uk-UA" sz="1400" dirty="0" smtClean="0"/>
          </a:p>
          <a:p>
            <a:r>
              <a:rPr lang="en-US" sz="1400" dirty="0" smtClean="0"/>
              <a:t>Randy </a:t>
            </a:r>
            <a:r>
              <a:rPr lang="en-US" sz="1400" dirty="0" smtClean="0"/>
              <a:t>W. </a:t>
            </a:r>
            <a:r>
              <a:rPr lang="en-US" sz="1400" dirty="0" err="1" smtClean="0"/>
              <a:t>Schekman</a:t>
            </a:r>
            <a:r>
              <a:rPr lang="en-US" sz="1400" dirty="0" smtClean="0"/>
              <a:t>, </a:t>
            </a:r>
            <a:r>
              <a:rPr lang="en-US" sz="1400" dirty="0" smtClean="0"/>
              <a:t>RWS</a:t>
            </a:r>
            <a:endParaRPr lang="uk-UA" sz="1400" dirty="0" smtClean="0"/>
          </a:p>
          <a:p>
            <a:r>
              <a:rPr lang="en-US" sz="1400" dirty="0" smtClean="0"/>
              <a:t>Thomas </a:t>
            </a:r>
            <a:r>
              <a:rPr lang="en-US" sz="1400" dirty="0" smtClean="0"/>
              <a:t>C. </a:t>
            </a:r>
            <a:r>
              <a:rPr lang="en-US" sz="1400" dirty="0" err="1" smtClean="0"/>
              <a:t>Südhof</a:t>
            </a:r>
            <a:r>
              <a:rPr lang="en-US" sz="1400" dirty="0" smtClean="0"/>
              <a:t>, </a:t>
            </a:r>
            <a:r>
              <a:rPr lang="en-US" sz="1400" dirty="0" smtClean="0"/>
              <a:t>TCS</a:t>
            </a:r>
            <a:endParaRPr lang="uk-UA" sz="1400" dirty="0" smtClean="0"/>
          </a:p>
          <a:p>
            <a:r>
              <a:rPr lang="en-US" sz="1400" dirty="0" smtClean="0"/>
              <a:t>John </a:t>
            </a:r>
            <a:r>
              <a:rPr lang="en-US" sz="1400" dirty="0" smtClean="0"/>
              <a:t>B. Gurdon, </a:t>
            </a:r>
            <a:r>
              <a:rPr lang="en-US" sz="1400" dirty="0" smtClean="0"/>
              <a:t>JBG</a:t>
            </a:r>
            <a:endParaRPr lang="uk-UA" sz="1400" dirty="0" smtClean="0"/>
          </a:p>
          <a:p>
            <a:r>
              <a:rPr lang="en-US" sz="1400" dirty="0" smtClean="0"/>
              <a:t>Shinya </a:t>
            </a:r>
            <a:r>
              <a:rPr lang="en-US" sz="1400" dirty="0" smtClean="0"/>
              <a:t>Yamanaka, </a:t>
            </a:r>
            <a:r>
              <a:rPr lang="en-US" sz="1400" dirty="0" smtClean="0"/>
              <a:t>SY</a:t>
            </a:r>
            <a:endParaRPr lang="uk-UA" sz="1400" dirty="0" smtClean="0"/>
          </a:p>
          <a:p>
            <a:r>
              <a:rPr lang="en-US" sz="1400" dirty="0" smtClean="0"/>
              <a:t>Bruce </a:t>
            </a:r>
            <a:r>
              <a:rPr lang="en-US" sz="1400" dirty="0" smtClean="0"/>
              <a:t>A. </a:t>
            </a:r>
            <a:r>
              <a:rPr lang="en-US" sz="1400" dirty="0" err="1" smtClean="0"/>
              <a:t>Beutler</a:t>
            </a:r>
            <a:r>
              <a:rPr lang="en-US" sz="1400" dirty="0" smtClean="0"/>
              <a:t>, </a:t>
            </a:r>
            <a:r>
              <a:rPr lang="en-US" sz="1400" dirty="0" smtClean="0"/>
              <a:t>BAB</a:t>
            </a:r>
            <a:endParaRPr lang="uk-UA" sz="1400" dirty="0" smtClean="0"/>
          </a:p>
          <a:p>
            <a:r>
              <a:rPr lang="en-US" sz="1400" dirty="0" smtClean="0"/>
              <a:t>Jules </a:t>
            </a:r>
            <a:r>
              <a:rPr lang="en-US" sz="1400" dirty="0" smtClean="0"/>
              <a:t>A. Hoffmann, </a:t>
            </a:r>
            <a:r>
              <a:rPr lang="en-US" sz="1400" dirty="0" smtClean="0"/>
              <a:t>JAH</a:t>
            </a:r>
            <a:endParaRPr lang="uk-UA" sz="1400" dirty="0" smtClean="0"/>
          </a:p>
          <a:p>
            <a:r>
              <a:rPr lang="en-US" sz="1400" dirty="0" smtClean="0"/>
              <a:t>Ralph </a:t>
            </a:r>
            <a:r>
              <a:rPr lang="en-US" sz="1400" dirty="0" smtClean="0"/>
              <a:t>M. Steinman, </a:t>
            </a:r>
            <a:r>
              <a:rPr lang="en-US" sz="1400" dirty="0" smtClean="0"/>
              <a:t>RMS</a:t>
            </a:r>
            <a:endParaRPr lang="uk-UA" sz="1400" dirty="0" smtClean="0"/>
          </a:p>
          <a:p>
            <a:r>
              <a:rPr lang="en-US" sz="1400" dirty="0" smtClean="0"/>
              <a:t>Robert </a:t>
            </a:r>
            <a:r>
              <a:rPr lang="en-US" sz="1400" dirty="0" smtClean="0"/>
              <a:t>G. Edwards, </a:t>
            </a:r>
            <a:r>
              <a:rPr lang="en-US" sz="1400" dirty="0" smtClean="0"/>
              <a:t>RGE</a:t>
            </a:r>
            <a:endParaRPr lang="uk-UA" sz="1400" dirty="0" smtClean="0"/>
          </a:p>
          <a:p>
            <a:r>
              <a:rPr lang="en-US" sz="1400" dirty="0" smtClean="0"/>
              <a:t>Elizabeth </a:t>
            </a:r>
            <a:r>
              <a:rPr lang="en-US" sz="1400" dirty="0" smtClean="0"/>
              <a:t>H. </a:t>
            </a:r>
            <a:r>
              <a:rPr lang="en-US" sz="1400" dirty="0" smtClean="0"/>
              <a:t>Blackburn</a:t>
            </a:r>
            <a:endParaRPr lang="uk-UA" sz="1400" dirty="0" smtClean="0"/>
          </a:p>
          <a:p>
            <a:r>
              <a:rPr lang="en-US" sz="1400" dirty="0" smtClean="0"/>
              <a:t>Carol </a:t>
            </a:r>
            <a:r>
              <a:rPr lang="en-US" sz="1400" dirty="0" smtClean="0"/>
              <a:t>W. </a:t>
            </a:r>
            <a:r>
              <a:rPr lang="en-US" sz="1400" dirty="0" err="1" smtClean="0"/>
              <a:t>Greider</a:t>
            </a:r>
            <a:r>
              <a:rPr lang="en-US" sz="1400" dirty="0" smtClean="0"/>
              <a:t>, </a:t>
            </a:r>
            <a:r>
              <a:rPr lang="en-US" sz="1400" dirty="0" smtClean="0"/>
              <a:t>CWG</a:t>
            </a:r>
            <a:endParaRPr lang="uk-UA" sz="1400" dirty="0" smtClean="0"/>
          </a:p>
          <a:p>
            <a:r>
              <a:rPr lang="en-US" sz="1400" b="1" dirty="0" smtClean="0"/>
              <a:t>Jack </a:t>
            </a:r>
            <a:r>
              <a:rPr lang="en-US" sz="1400" b="1" dirty="0" smtClean="0"/>
              <a:t>W. </a:t>
            </a:r>
            <a:r>
              <a:rPr lang="en-US" sz="1400" b="1" dirty="0" err="1" smtClean="0"/>
              <a:t>Szostak</a:t>
            </a:r>
            <a:r>
              <a:rPr lang="en-US" sz="1400" b="1" dirty="0" smtClean="0"/>
              <a:t>, </a:t>
            </a:r>
            <a:r>
              <a:rPr lang="en-US" sz="1400" b="1" dirty="0" smtClean="0"/>
              <a:t>JWS</a:t>
            </a:r>
            <a:endParaRPr lang="uk-UA" sz="1400" b="1" dirty="0" smtClean="0"/>
          </a:p>
          <a:p>
            <a:r>
              <a:rPr lang="en-US" sz="1400" dirty="0" err="1" smtClean="0"/>
              <a:t>Harald</a:t>
            </a:r>
            <a:r>
              <a:rPr lang="en-US" sz="1400" dirty="0" smtClean="0"/>
              <a:t> </a:t>
            </a:r>
            <a:r>
              <a:rPr lang="en-US" sz="1400" dirty="0" err="1" smtClean="0"/>
              <a:t>zur</a:t>
            </a:r>
            <a:r>
              <a:rPr lang="en-US" sz="1400" dirty="0" smtClean="0"/>
              <a:t> </a:t>
            </a:r>
            <a:r>
              <a:rPr lang="en-US" sz="1400" dirty="0" err="1" smtClean="0"/>
              <a:t>Hausen</a:t>
            </a:r>
            <a:r>
              <a:rPr lang="en-US" sz="1400" dirty="0" smtClean="0"/>
              <a:t>, </a:t>
            </a:r>
            <a:r>
              <a:rPr lang="en-US" sz="1400" dirty="0" err="1" smtClean="0"/>
              <a:t>HzH</a:t>
            </a:r>
            <a:endParaRPr lang="uk-UA" sz="1400" dirty="0" smtClean="0"/>
          </a:p>
          <a:p>
            <a:r>
              <a:rPr lang="en-US" sz="1400" dirty="0" smtClean="0"/>
              <a:t>Françoise </a:t>
            </a:r>
            <a:r>
              <a:rPr lang="en-US" sz="1400" dirty="0" err="1" smtClean="0"/>
              <a:t>Barré-Sinoussi</a:t>
            </a:r>
            <a:r>
              <a:rPr lang="en-US" sz="1400" dirty="0" smtClean="0"/>
              <a:t>, </a:t>
            </a:r>
            <a:r>
              <a:rPr lang="en-US" sz="1400" dirty="0" smtClean="0"/>
              <a:t>FBS</a:t>
            </a:r>
            <a:endParaRPr lang="uk-UA" sz="1400" dirty="0" smtClean="0"/>
          </a:p>
          <a:p>
            <a:r>
              <a:rPr lang="en-US" sz="1400" dirty="0" smtClean="0"/>
              <a:t>Luc </a:t>
            </a:r>
            <a:r>
              <a:rPr lang="en-US" sz="1400" dirty="0" err="1" smtClean="0"/>
              <a:t>Montagnier</a:t>
            </a:r>
            <a:r>
              <a:rPr lang="en-US" sz="1400" dirty="0" smtClean="0"/>
              <a:t>, </a:t>
            </a:r>
            <a:r>
              <a:rPr lang="en-US" sz="1400" dirty="0" smtClean="0"/>
              <a:t>LM</a:t>
            </a:r>
            <a:endParaRPr lang="uk-UA" sz="1400" dirty="0" smtClean="0"/>
          </a:p>
          <a:p>
            <a:r>
              <a:rPr lang="en-US" sz="1400" dirty="0" smtClean="0"/>
              <a:t>Mario </a:t>
            </a:r>
            <a:r>
              <a:rPr lang="en-US" sz="1400" dirty="0" smtClean="0"/>
              <a:t>R. </a:t>
            </a:r>
            <a:r>
              <a:rPr lang="en-US" sz="1400" dirty="0" err="1" smtClean="0"/>
              <a:t>Capecchi</a:t>
            </a:r>
            <a:r>
              <a:rPr lang="en-US" sz="1400" dirty="0" smtClean="0"/>
              <a:t>, </a:t>
            </a:r>
            <a:r>
              <a:rPr lang="en-US" sz="1400" dirty="0" smtClean="0"/>
              <a:t>MRC</a:t>
            </a:r>
            <a:endParaRPr lang="uk-UA" sz="1400" dirty="0" smtClean="0"/>
          </a:p>
          <a:p>
            <a:r>
              <a:rPr lang="en-US" sz="1400" dirty="0" smtClean="0"/>
              <a:t>Sir </a:t>
            </a:r>
            <a:r>
              <a:rPr lang="en-US" sz="1400" dirty="0" smtClean="0"/>
              <a:t>Martin J. Evans, </a:t>
            </a:r>
            <a:r>
              <a:rPr lang="en-US" sz="1400" dirty="0" smtClean="0"/>
              <a:t>MJE</a:t>
            </a:r>
            <a:endParaRPr lang="uk-UA" sz="1400" dirty="0" smtClean="0"/>
          </a:p>
          <a:p>
            <a:r>
              <a:rPr lang="en-US" sz="1400" dirty="0" smtClean="0"/>
              <a:t>Oliver </a:t>
            </a:r>
            <a:r>
              <a:rPr lang="en-US" sz="1400" dirty="0" smtClean="0"/>
              <a:t>Smithies, </a:t>
            </a:r>
            <a:r>
              <a:rPr lang="en-US" sz="1400" dirty="0" smtClean="0"/>
              <a:t>OS</a:t>
            </a:r>
            <a:endParaRPr lang="uk-UA" sz="1400" dirty="0" smtClean="0"/>
          </a:p>
          <a:p>
            <a:r>
              <a:rPr lang="en-US" sz="1400" dirty="0" smtClean="0"/>
              <a:t>Andrew </a:t>
            </a:r>
            <a:r>
              <a:rPr lang="en-US" sz="1400" dirty="0" smtClean="0"/>
              <a:t>Fire, </a:t>
            </a:r>
            <a:r>
              <a:rPr lang="en-US" sz="1400" dirty="0" smtClean="0"/>
              <a:t>AF</a:t>
            </a:r>
            <a:endParaRPr lang="uk-UA" sz="1400" dirty="0" smtClean="0"/>
          </a:p>
          <a:p>
            <a:r>
              <a:rPr lang="en-US" sz="1400" dirty="0" smtClean="0"/>
              <a:t>Craig </a:t>
            </a:r>
            <a:r>
              <a:rPr lang="en-US" sz="1400" dirty="0" smtClean="0"/>
              <a:t>C. Mello, </a:t>
            </a:r>
            <a:r>
              <a:rPr lang="en-US" sz="1400" dirty="0" smtClean="0"/>
              <a:t>CCM</a:t>
            </a:r>
            <a:endParaRPr lang="uk-UA" sz="1400" dirty="0" smtClean="0"/>
          </a:p>
          <a:p>
            <a:r>
              <a:rPr lang="en-US" sz="1400" dirty="0" smtClean="0"/>
              <a:t>Barry </a:t>
            </a:r>
            <a:r>
              <a:rPr lang="en-US" sz="1400" dirty="0" smtClean="0"/>
              <a:t>J. Marshall, </a:t>
            </a:r>
            <a:r>
              <a:rPr lang="en-US" sz="1400" dirty="0" smtClean="0"/>
              <a:t>BJM</a:t>
            </a:r>
            <a:endParaRPr lang="uk-UA" sz="1400" dirty="0" smtClean="0"/>
          </a:p>
          <a:p>
            <a:r>
              <a:rPr lang="en-US" sz="1400" dirty="0" smtClean="0"/>
              <a:t>J</a:t>
            </a:r>
            <a:r>
              <a:rPr lang="en-US" sz="1400" dirty="0" smtClean="0"/>
              <a:t>. Robin Warren, </a:t>
            </a:r>
            <a:r>
              <a:rPr lang="en-US" sz="1400" dirty="0" smtClean="0"/>
              <a:t>JRW</a:t>
            </a:r>
            <a:endParaRPr lang="en-US" sz="14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5652120" y="4725144"/>
            <a:ext cx="30963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The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single number can give only the rough approximation to an individual's researcher profile with many other factors contributing as well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(Hirsch, 2005).</a:t>
            </a:r>
            <a:endParaRPr lang="uk-UA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52120" y="1340768"/>
            <a:ext cx="30963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h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-індекс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засновника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висшої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алгебри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Галуа,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дорівнює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4,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оскільки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опублікував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лише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4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статті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h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-індекс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Енштейна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у 1906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році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на момент коли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він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зробив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свої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найважливіші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відкриття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був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4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468560" y="2132856"/>
            <a:ext cx="6048672" cy="187220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648072" y="2348880"/>
            <a:ext cx="460851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uk-UA" sz="2400" b="1" dirty="0" smtClean="0">
                <a:solidFill>
                  <a:schemeClr val="bg1"/>
                </a:solidFill>
              </a:rPr>
              <a:t>1960   </a:t>
            </a:r>
            <a:r>
              <a:rPr lang="uk-UA" sz="2400" b="1" dirty="0" smtClean="0"/>
              <a:t>рік заснування</a:t>
            </a:r>
          </a:p>
          <a:p>
            <a:pPr marL="457200" indent="-457200" algn="just">
              <a:spcAft>
                <a:spcPts val="600"/>
              </a:spcAft>
            </a:pPr>
            <a:r>
              <a:rPr lang="uk-UA" sz="2400" b="1" dirty="0" smtClean="0">
                <a:solidFill>
                  <a:srgbClr val="FFFF00"/>
                </a:solidFill>
              </a:rPr>
              <a:t>24 108   </a:t>
            </a:r>
            <a:r>
              <a:rPr lang="uk-UA" sz="2400" b="1" dirty="0" smtClean="0"/>
              <a:t>видань в основній базі</a:t>
            </a:r>
          </a:p>
          <a:p>
            <a:pPr marL="457200" indent="-457200" algn="just">
              <a:spcAft>
                <a:spcPts val="600"/>
              </a:spcAft>
            </a:pPr>
            <a:r>
              <a:rPr lang="uk-UA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1,3 мільярди </a:t>
            </a:r>
            <a:r>
              <a:rPr lang="uk-UA" sz="2400" b="1" dirty="0" smtClean="0"/>
              <a:t>записів</a:t>
            </a:r>
            <a:endParaRPr lang="uk-UA" sz="2400" dirty="0"/>
          </a:p>
        </p:txBody>
      </p:sp>
      <p:pic>
        <p:nvPicPr>
          <p:cNvPr id="9219" name="Picture 3" descr="H:\Робоча\Grants\Бердянськ'17\W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6048672" cy="1711550"/>
          </a:xfrm>
          <a:prstGeom prst="rect">
            <a:avLst/>
          </a:prstGeom>
          <a:noFill/>
        </p:spPr>
      </p:pic>
      <p:pic>
        <p:nvPicPr>
          <p:cNvPr id="9220" name="Picture 4" descr="H:\Робоча\Grants\Бердянськ'17\Clarivate_Analytics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628800"/>
            <a:ext cx="2770792" cy="93610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403648" y="4797152"/>
            <a:ext cx="8136904" cy="14401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2339752" y="5013176"/>
            <a:ext cx="691276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uk-UA" sz="2400" b="1" dirty="0" err="1" smtClean="0"/>
              <a:t>Основновний</a:t>
            </a:r>
            <a:r>
              <a:rPr lang="uk-UA" sz="2400" b="1" dirty="0" smtClean="0"/>
              <a:t> індекс </a:t>
            </a:r>
            <a:r>
              <a:rPr lang="en-US" sz="2400" b="1" dirty="0" err="1" smtClean="0"/>
              <a:t>WoS</a:t>
            </a:r>
            <a:r>
              <a:rPr lang="en-US" sz="2400" b="1" dirty="0" smtClean="0"/>
              <a:t>:</a:t>
            </a:r>
          </a:p>
          <a:p>
            <a:pPr algn="just">
              <a:spcAft>
                <a:spcPts val="600"/>
              </a:spcAft>
            </a:pPr>
            <a:r>
              <a:rPr lang="uk-UA" sz="2400" b="1" dirty="0" err="1" smtClean="0">
                <a:solidFill>
                  <a:srgbClr val="0070C0"/>
                </a:solidFill>
              </a:rPr>
              <a:t>Імпакт-фактор</a:t>
            </a:r>
            <a:r>
              <a:rPr lang="uk-UA" sz="2400" b="1" dirty="0" smtClean="0">
                <a:solidFill>
                  <a:srgbClr val="0070C0"/>
                </a:solidFill>
              </a:rPr>
              <a:t> (</a:t>
            </a:r>
            <a:r>
              <a:rPr lang="en-US" sz="2400" b="1" dirty="0" smtClean="0">
                <a:solidFill>
                  <a:srgbClr val="0070C0"/>
                </a:solidFill>
              </a:rPr>
              <a:t>IF) – 1963 </a:t>
            </a:r>
            <a:r>
              <a:rPr lang="uk-UA" sz="2400" b="1" smtClean="0">
                <a:solidFill>
                  <a:srgbClr val="0070C0"/>
                </a:solidFill>
              </a:rPr>
              <a:t>р.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pPr algn="just">
              <a:spcAft>
                <a:spcPts val="600"/>
              </a:spcAft>
            </a:pPr>
            <a:endParaRPr lang="en-US" sz="24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8520" y="332656"/>
            <a:ext cx="9505056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04664"/>
            <a:ext cx="57523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/>
              <a:t>Критика </a:t>
            </a:r>
            <a:r>
              <a:rPr lang="en-US" sz="3200" b="1" dirty="0" err="1" smtClean="0"/>
              <a:t>WoS</a:t>
            </a:r>
            <a:r>
              <a:rPr lang="en-US" sz="3200" b="1" dirty="0" smtClean="0"/>
              <a:t> </a:t>
            </a:r>
            <a:r>
              <a:rPr lang="uk-UA" sz="3200" b="1" dirty="0" smtClean="0"/>
              <a:t>та </a:t>
            </a:r>
            <a:r>
              <a:rPr lang="en-US" sz="3200" b="1" dirty="0" err="1" smtClean="0"/>
              <a:t>SciVerse</a:t>
            </a:r>
            <a:r>
              <a:rPr lang="en-US" sz="3200" b="1" dirty="0" smtClean="0"/>
              <a:t> Scopus</a:t>
            </a:r>
            <a:endParaRPr lang="uk-UA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916832"/>
            <a:ext cx="87129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600"/>
              </a:spcAft>
              <a:buAutoNum type="arabicPeriod"/>
            </a:pPr>
            <a:r>
              <a:rPr lang="uk-UA" sz="2400" b="1" dirty="0" smtClean="0"/>
              <a:t>Декларована відкрита система оцінювання насправді закрита і не завжди об</a:t>
            </a:r>
            <a:r>
              <a:rPr lang="en-US" sz="2400" b="1" dirty="0" smtClean="0"/>
              <a:t>’</a:t>
            </a:r>
            <a:r>
              <a:rPr lang="uk-UA" sz="2400" b="1" dirty="0" err="1" smtClean="0"/>
              <a:t>єктивна</a:t>
            </a:r>
            <a:endParaRPr lang="uk-UA" sz="2400" b="1" dirty="0" smtClean="0"/>
          </a:p>
          <a:p>
            <a:pPr marL="457200" indent="-457200" algn="just">
              <a:spcAft>
                <a:spcPts val="600"/>
              </a:spcAft>
              <a:buAutoNum type="arabicPeriod"/>
            </a:pPr>
            <a:endParaRPr lang="uk-UA" sz="2400" b="1" dirty="0" smtClean="0"/>
          </a:p>
          <a:p>
            <a:pPr marL="457200" indent="-457200" algn="just">
              <a:spcAft>
                <a:spcPts val="600"/>
              </a:spcAft>
              <a:buAutoNum type="arabicPeriod"/>
            </a:pPr>
            <a:r>
              <a:rPr lang="uk-UA" sz="2400" b="1" dirty="0" smtClean="0"/>
              <a:t>Наявність ембарго періоду після невдалої аплікації</a:t>
            </a:r>
          </a:p>
          <a:p>
            <a:pPr marL="457200" indent="-457200" algn="just">
              <a:spcAft>
                <a:spcPts val="600"/>
              </a:spcAft>
              <a:buAutoNum type="arabicPeriod"/>
            </a:pPr>
            <a:endParaRPr lang="uk-UA" sz="2400" b="1" dirty="0" smtClean="0"/>
          </a:p>
          <a:p>
            <a:pPr marL="457200" indent="-457200" algn="just">
              <a:spcAft>
                <a:spcPts val="600"/>
              </a:spcAft>
              <a:buAutoNum type="arabicPeriod"/>
            </a:pPr>
            <a:r>
              <a:rPr lang="uk-UA" sz="2400" b="1" dirty="0" smtClean="0"/>
              <a:t>Вимоги, що постійно змінюються</a:t>
            </a:r>
          </a:p>
          <a:p>
            <a:pPr marL="457200" indent="-457200" algn="just">
              <a:spcAft>
                <a:spcPts val="600"/>
              </a:spcAft>
              <a:buAutoNum type="arabicPeriod"/>
            </a:pPr>
            <a:endParaRPr lang="uk-UA" sz="2400" b="1" dirty="0" smtClean="0"/>
          </a:p>
          <a:p>
            <a:pPr marL="457200" indent="-457200" algn="just">
              <a:spcAft>
                <a:spcPts val="600"/>
              </a:spcAft>
              <a:buAutoNum type="arabicPeriod"/>
            </a:pPr>
            <a:r>
              <a:rPr lang="uk-UA" sz="2400" b="1" dirty="0" smtClean="0"/>
              <a:t>Виражена </a:t>
            </a:r>
            <a:r>
              <a:rPr lang="uk-UA" sz="2400" b="1" dirty="0" err="1" smtClean="0"/>
              <a:t>комерціоналізація</a:t>
            </a:r>
            <a:r>
              <a:rPr lang="uk-UA" sz="2400" b="1" dirty="0" smtClean="0"/>
              <a:t> і протекторат корпорацій</a:t>
            </a:r>
          </a:p>
          <a:p>
            <a:pPr marL="457200" indent="-457200" algn="just">
              <a:spcAft>
                <a:spcPts val="600"/>
              </a:spcAft>
              <a:buAutoNum type="arabicPeriod"/>
            </a:pPr>
            <a:endParaRPr lang="uk-UA" sz="2400" b="1" dirty="0" smtClean="0"/>
          </a:p>
          <a:p>
            <a:pPr marL="457200" indent="-457200" algn="just">
              <a:spcAft>
                <a:spcPts val="600"/>
              </a:spcAft>
              <a:buAutoNum type="arabicPeriod"/>
            </a:pPr>
            <a:r>
              <a:rPr lang="uk-UA" sz="2400" b="1" dirty="0" smtClean="0"/>
              <a:t>Платність частини послуг</a:t>
            </a:r>
            <a:endParaRPr lang="uk-UA" sz="24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:\Робоча\Grants\Бердянськ'17\Google_Scholar_logo_20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5301208"/>
            <a:ext cx="4464496" cy="126846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31640" y="-315416"/>
            <a:ext cx="6048672" cy="25202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260648"/>
            <a:ext cx="518457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2004</a:t>
            </a:r>
            <a:r>
              <a:rPr lang="uk-UA" sz="2400" b="1" dirty="0" smtClean="0">
                <a:solidFill>
                  <a:schemeClr val="bg1"/>
                </a:solidFill>
              </a:rPr>
              <a:t>   </a:t>
            </a:r>
            <a:r>
              <a:rPr lang="uk-UA" sz="2400" b="1" dirty="0" smtClean="0"/>
              <a:t>рік </a:t>
            </a:r>
            <a:r>
              <a:rPr lang="uk-UA" sz="2400" b="1" dirty="0" smtClean="0"/>
              <a:t>заснування</a:t>
            </a:r>
          </a:p>
          <a:p>
            <a:pPr algn="just">
              <a:spcAft>
                <a:spcPts val="600"/>
              </a:spcAft>
            </a:pPr>
            <a:r>
              <a:rPr lang="uk-UA" sz="2400" b="1" dirty="0" smtClean="0">
                <a:solidFill>
                  <a:schemeClr val="accent4">
                    <a:lumMod val="50000"/>
                  </a:schemeClr>
                </a:solidFill>
              </a:rPr>
              <a:t>відсутні офіційні дані про кількість індексованих видань і праць</a:t>
            </a:r>
          </a:p>
          <a:p>
            <a:pPr algn="just">
              <a:spcAft>
                <a:spcPts val="600"/>
              </a:spcAft>
            </a:pPr>
            <a:r>
              <a:rPr lang="en-US" sz="2400" b="1" dirty="0" smtClean="0">
                <a:solidFill>
                  <a:srgbClr val="0070C0"/>
                </a:solidFill>
              </a:rPr>
              <a:t>&gt;100 </a:t>
            </a:r>
            <a:r>
              <a:rPr lang="uk-UA" sz="2400" b="1" dirty="0" smtClean="0">
                <a:solidFill>
                  <a:srgbClr val="0070C0"/>
                </a:solidFill>
              </a:rPr>
              <a:t>мільйонів   </a:t>
            </a:r>
            <a:r>
              <a:rPr lang="uk-UA" sz="2400" b="1" dirty="0" smtClean="0"/>
              <a:t>записів</a:t>
            </a:r>
            <a:endParaRPr lang="uk-UA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756592" y="2996952"/>
            <a:ext cx="10873208" cy="158417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3068960"/>
            <a:ext cx="691276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uk-UA" sz="2400" b="1" dirty="0" smtClean="0"/>
              <a:t>Основні індекси </a:t>
            </a:r>
            <a:r>
              <a:rPr lang="en-US" sz="2400" b="1" dirty="0" smtClean="0"/>
              <a:t>Google Scholar:</a:t>
            </a:r>
            <a:endParaRPr lang="en-US" sz="2400" b="1" dirty="0" smtClean="0"/>
          </a:p>
          <a:p>
            <a:pPr algn="just">
              <a:spcAft>
                <a:spcPts val="600"/>
              </a:spcAft>
            </a:pPr>
            <a:r>
              <a:rPr lang="en-US" sz="2400" b="1" i="1" dirty="0" smtClean="0">
                <a:solidFill>
                  <a:srgbClr val="0070C0"/>
                </a:solidFill>
              </a:rPr>
              <a:t>h</a:t>
            </a:r>
            <a:r>
              <a:rPr lang="en-US" sz="2400" b="1" dirty="0" smtClean="0">
                <a:solidFill>
                  <a:srgbClr val="0070C0"/>
                </a:solidFill>
              </a:rPr>
              <a:t>-</a:t>
            </a:r>
            <a:r>
              <a:rPr lang="uk-UA" sz="2400" b="1" dirty="0" smtClean="0">
                <a:solidFill>
                  <a:srgbClr val="0070C0"/>
                </a:solidFill>
              </a:rPr>
              <a:t>індекс (загальний </a:t>
            </a:r>
            <a:r>
              <a:rPr lang="uk-UA" sz="2400" b="1" dirty="0" smtClean="0">
                <a:solidFill>
                  <a:srgbClr val="0070C0"/>
                </a:solidFill>
              </a:rPr>
              <a:t>та п</a:t>
            </a:r>
            <a:r>
              <a:rPr lang="en-US" sz="2400" b="1" dirty="0" smtClean="0">
                <a:solidFill>
                  <a:srgbClr val="0070C0"/>
                </a:solidFill>
              </a:rPr>
              <a:t>’</a:t>
            </a:r>
            <a:r>
              <a:rPr lang="uk-UA" sz="2400" b="1" dirty="0" err="1" smtClean="0">
                <a:solidFill>
                  <a:srgbClr val="0070C0"/>
                </a:solidFill>
              </a:rPr>
              <a:t>ятирічний</a:t>
            </a:r>
            <a:r>
              <a:rPr lang="uk-UA" sz="2400" b="1" dirty="0" smtClean="0">
                <a:solidFill>
                  <a:srgbClr val="0070C0"/>
                </a:solidFill>
              </a:rPr>
              <a:t>)</a:t>
            </a:r>
            <a:endParaRPr lang="uk-UA" sz="2400" b="1" dirty="0" smtClean="0">
              <a:solidFill>
                <a:srgbClr val="0070C0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en-US" sz="2400" b="1" i="1" dirty="0" err="1" smtClean="0">
                <a:solidFill>
                  <a:schemeClr val="bg2">
                    <a:lumMod val="25000"/>
                  </a:schemeClr>
                </a:solidFill>
              </a:rPr>
              <a:t>i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-</a:t>
            </a:r>
            <a:r>
              <a:rPr lang="uk-UA" sz="2400" b="1" dirty="0" smtClean="0">
                <a:solidFill>
                  <a:schemeClr val="bg2">
                    <a:lumMod val="25000"/>
                  </a:schemeClr>
                </a:solidFill>
              </a:rPr>
              <a:t>індекс (загальний та п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’</a:t>
            </a:r>
            <a:r>
              <a:rPr lang="uk-UA" sz="2400" b="1" dirty="0" err="1" smtClean="0">
                <a:solidFill>
                  <a:schemeClr val="bg2">
                    <a:lumMod val="25000"/>
                  </a:schemeClr>
                </a:solidFill>
              </a:rPr>
              <a:t>ятирічний</a:t>
            </a:r>
            <a:r>
              <a:rPr lang="uk-UA" sz="2400" b="1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  <a:endParaRPr lang="en-US" sz="24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8520" y="332656"/>
            <a:ext cx="9505056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04664"/>
            <a:ext cx="43007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/>
              <a:t>Критика </a:t>
            </a:r>
            <a:r>
              <a:rPr lang="en-US" sz="3200" b="1" dirty="0" smtClean="0"/>
              <a:t>Google Scholar</a:t>
            </a:r>
            <a:endParaRPr lang="uk-UA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484784"/>
            <a:ext cx="871296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1800"/>
              </a:spcAft>
              <a:buAutoNum type="arabicPeriod"/>
            </a:pPr>
            <a:r>
              <a:rPr lang="uk-UA" sz="2400" b="1" dirty="0" smtClean="0"/>
              <a:t>Сумнівна якість деяких джерел та нестійкість до </a:t>
            </a:r>
            <a:r>
              <a:rPr lang="uk-UA" sz="2400" b="1" dirty="0" err="1" smtClean="0"/>
              <a:t>наукручування</a:t>
            </a:r>
            <a:r>
              <a:rPr lang="uk-UA" sz="2400" b="1" dirty="0" smtClean="0"/>
              <a:t> цитувань, спаму тощо</a:t>
            </a:r>
          </a:p>
          <a:p>
            <a:pPr marL="457200" indent="-457200" algn="just">
              <a:spcAft>
                <a:spcPts val="1800"/>
              </a:spcAft>
              <a:buAutoNum type="arabicPeriod"/>
            </a:pPr>
            <a:r>
              <a:rPr lang="uk-UA" sz="2400" b="1" dirty="0" smtClean="0"/>
              <a:t>Невідомо точного покриття бази (ймовірно до 90% існуючих англомовних публікацій)</a:t>
            </a:r>
          </a:p>
          <a:p>
            <a:pPr marL="457200" indent="-457200" algn="just">
              <a:spcAft>
                <a:spcPts val="1800"/>
              </a:spcAft>
              <a:buAutoNum type="arabicPeriod"/>
            </a:pPr>
            <a:r>
              <a:rPr lang="uk-UA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Ефект Метью</a:t>
            </a:r>
            <a:r>
              <a:rPr lang="uk-UA" sz="2400" b="1" dirty="0" smtClean="0"/>
              <a:t> – чим більше цитувань, тим легше знайти публікацію і тим більше цитувань вона здобуває</a:t>
            </a:r>
          </a:p>
          <a:p>
            <a:pPr marL="457200" indent="-457200" algn="just">
              <a:spcAft>
                <a:spcPts val="1800"/>
              </a:spcAft>
              <a:buAutoNum type="arabicPeriod"/>
            </a:pPr>
            <a:r>
              <a:rPr lang="uk-UA" sz="2400" b="1" dirty="0" smtClean="0">
                <a:solidFill>
                  <a:srgbClr val="FF0000"/>
                </a:solidFill>
              </a:rPr>
              <a:t>Ефект </a:t>
            </a:r>
            <a:r>
              <a:rPr lang="en-US" sz="2400" b="1" dirty="0" smtClean="0">
                <a:solidFill>
                  <a:srgbClr val="FF0000"/>
                </a:solidFill>
              </a:rPr>
              <a:t>GS </a:t>
            </a:r>
            <a:r>
              <a:rPr lang="en-US" sz="2400" b="1" dirty="0" smtClean="0"/>
              <a:t>– </a:t>
            </a:r>
            <a:r>
              <a:rPr lang="uk-UA" sz="2400" b="1" dirty="0" smtClean="0"/>
              <a:t>часто дослідники цитують лише перші статті з верхівки списку </a:t>
            </a:r>
            <a:r>
              <a:rPr lang="en-US" sz="2400" b="1" dirty="0" smtClean="0"/>
              <a:t>Google Scholar</a:t>
            </a:r>
            <a:endParaRPr lang="uk-UA" sz="2400" b="1" dirty="0" smtClean="0"/>
          </a:p>
          <a:p>
            <a:pPr marL="457200" indent="-457200" algn="just">
              <a:spcAft>
                <a:spcPts val="1800"/>
              </a:spcAft>
              <a:buAutoNum type="arabicPeriod"/>
            </a:pPr>
            <a:r>
              <a:rPr lang="uk-UA" sz="2400" b="1" dirty="0" smtClean="0"/>
              <a:t>Некоректне опрацювання метаданих в окремих випадках та некоректна екстракція метаданих з </a:t>
            </a:r>
            <a:r>
              <a:rPr lang="en-US" sz="2400" b="1" dirty="0" err="1" smtClean="0"/>
              <a:t>pdf</a:t>
            </a:r>
            <a:r>
              <a:rPr lang="uk-UA" sz="2400" b="1" dirty="0" err="1" smtClean="0"/>
              <a:t>-версій</a:t>
            </a:r>
            <a:endParaRPr lang="uk-UA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:\Робоча\Grants\Бердянськ'17\ic-logo-biale-tl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3960440" cy="96871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75656" y="2708920"/>
            <a:ext cx="7920880" cy="23042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2996952"/>
            <a:ext cx="7056784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uk-U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1999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   </a:t>
            </a:r>
            <a:r>
              <a:rPr lang="uk-UA" sz="2400" b="1" dirty="0" smtClean="0"/>
              <a:t>засновано у Польщі</a:t>
            </a:r>
          </a:p>
          <a:p>
            <a:pPr algn="just">
              <a:spcAft>
                <a:spcPts val="600"/>
              </a:spcAft>
            </a:pPr>
            <a:r>
              <a:rPr lang="uk-UA" sz="2400" b="1" dirty="0" smtClean="0">
                <a:solidFill>
                  <a:srgbClr val="FFFF00"/>
                </a:solidFill>
              </a:rPr>
              <a:t>43318</a:t>
            </a:r>
            <a:r>
              <a:rPr lang="uk-UA" sz="2400" b="1" dirty="0" smtClean="0"/>
              <a:t>   журналів зареєстровано</a:t>
            </a:r>
          </a:p>
          <a:p>
            <a:pPr algn="just">
              <a:spcAft>
                <a:spcPts val="600"/>
              </a:spcAft>
            </a:pP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</a:rPr>
              <a:t>14596</a:t>
            </a:r>
            <a:r>
              <a:rPr lang="en-US" sz="2400" b="1" dirty="0" smtClean="0"/>
              <a:t>   </a:t>
            </a:r>
            <a:r>
              <a:rPr lang="uk-UA" sz="2400" b="1" dirty="0" smtClean="0"/>
              <a:t>журналів з обчисленою </a:t>
            </a:r>
            <a:r>
              <a:rPr lang="uk-UA" sz="2400" b="1" dirty="0" err="1" smtClean="0"/>
              <a:t>цитованністю</a:t>
            </a:r>
            <a:endParaRPr lang="uk-UA" sz="2400" b="1" dirty="0" smtClean="0"/>
          </a:p>
          <a:p>
            <a:pPr algn="just">
              <a:spcAft>
                <a:spcPts val="600"/>
              </a:spcAft>
            </a:pPr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</a:rPr>
              <a:t>5600</a:t>
            </a:r>
            <a:r>
              <a:rPr lang="en-US" sz="2400" b="1" dirty="0" smtClean="0"/>
              <a:t>   </a:t>
            </a:r>
            <a:r>
              <a:rPr lang="uk-UA" sz="2400" b="1" dirty="0" smtClean="0"/>
              <a:t>журналів з наданим </a:t>
            </a:r>
            <a:r>
              <a:rPr lang="en-US" sz="2400" b="1" dirty="0" smtClean="0"/>
              <a:t>ICV</a:t>
            </a:r>
            <a:endParaRPr lang="uk-UA" sz="2400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-1729208" y="5301208"/>
            <a:ext cx="11485784" cy="13681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575048" y="5517232"/>
            <a:ext cx="730222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uk-UA" sz="2400" b="1" dirty="0" smtClean="0"/>
              <a:t>Основний індекс </a:t>
            </a:r>
            <a:r>
              <a:rPr lang="en-US" sz="2400" b="1" dirty="0" smtClean="0"/>
              <a:t>ICI:</a:t>
            </a:r>
            <a:endParaRPr lang="en-US" sz="2400" b="1" dirty="0" smtClean="0"/>
          </a:p>
          <a:p>
            <a:pPr algn="just">
              <a:spcAft>
                <a:spcPts val="600"/>
              </a:spcAft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ICV</a:t>
            </a:r>
            <a:r>
              <a:rPr lang="uk-U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uk-UA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багатопараметричний</a:t>
            </a:r>
            <a:r>
              <a:rPr lang="uk-U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надається на один рік</a:t>
            </a: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0" name="Picture 2" descr="H:\Робоча\Grants\Бердянськ'17\ici_woj_no_margi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60648"/>
            <a:ext cx="4104456" cy="869522"/>
          </a:xfrm>
          <a:prstGeom prst="rect">
            <a:avLst/>
          </a:prstGeom>
          <a:noFill/>
        </p:spPr>
      </p:pic>
      <p:pic>
        <p:nvPicPr>
          <p:cNvPr id="2051" name="Picture 3" descr="H:\Робоча\Grants\Бердянськ'17\ICI_JML_trans_no_margi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412776"/>
            <a:ext cx="4572000" cy="869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:\Робоча\Grants\Бердянськ'17\eigenfa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4968552" cy="106803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1457400"/>
            <a:ext cx="7920880" cy="15121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745432"/>
            <a:ext cx="7056784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uk-U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2007   </a:t>
            </a:r>
            <a:r>
              <a:rPr lang="uk-UA" sz="2400" b="1" dirty="0" smtClean="0"/>
              <a:t>засновано у США</a:t>
            </a:r>
          </a:p>
          <a:p>
            <a:pPr algn="just">
              <a:spcAft>
                <a:spcPts val="600"/>
              </a:spcAft>
            </a:pP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</a:rPr>
              <a:t>Невідома кількість </a:t>
            </a:r>
            <a:r>
              <a:rPr lang="uk-UA" sz="2400" b="1" dirty="0" smtClean="0"/>
              <a:t>журналів в основному реєстрі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612576" y="3329608"/>
            <a:ext cx="10369152" cy="352839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473624"/>
            <a:ext cx="864096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uk-UA" sz="2400" b="1" dirty="0" smtClean="0"/>
              <a:t>Основні індекси </a:t>
            </a:r>
            <a:r>
              <a:rPr lang="en-US" sz="2400" b="1" dirty="0" smtClean="0"/>
              <a:t>EF.org:</a:t>
            </a:r>
            <a:endParaRPr lang="en-US" sz="2400" b="1" dirty="0" smtClean="0"/>
          </a:p>
          <a:p>
            <a:pPr algn="just">
              <a:spcAft>
                <a:spcPts val="600"/>
              </a:spcAft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EF (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eigenfactor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  <a:r>
              <a:rPr lang="en-US" sz="2400" b="1" dirty="0" smtClean="0"/>
              <a:t>– </a:t>
            </a:r>
            <a:r>
              <a:rPr lang="uk-UA" sz="2400" b="1" dirty="0" smtClean="0"/>
              <a:t>комбінований показник загальної впливовості журналу</a:t>
            </a:r>
            <a:endParaRPr lang="en-US" sz="2400" b="1" dirty="0" smtClean="0"/>
          </a:p>
          <a:p>
            <a:pPr algn="just">
              <a:spcAft>
                <a:spcPts val="600"/>
              </a:spcAft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AI (article influence)</a:t>
            </a: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sz="2400" b="1" dirty="0" smtClean="0"/>
              <a:t>– показник впливовості </a:t>
            </a:r>
            <a:r>
              <a:rPr lang="uk-UA" sz="2400" b="1" dirty="0" err="1" smtClean="0"/>
              <a:t>статтей</a:t>
            </a:r>
            <a:r>
              <a:rPr lang="uk-UA" sz="2400" b="1" dirty="0" smtClean="0"/>
              <a:t> у журналі протягом п</a:t>
            </a:r>
            <a:r>
              <a:rPr lang="en-US" sz="2400" b="1" dirty="0" smtClean="0"/>
              <a:t>’</a:t>
            </a:r>
            <a:r>
              <a:rPr lang="uk-UA" sz="2400" b="1" dirty="0" err="1" smtClean="0"/>
              <a:t>яти</a:t>
            </a:r>
            <a:r>
              <a:rPr lang="uk-UA" sz="2400" b="1" dirty="0" smtClean="0"/>
              <a:t> років після публікації</a:t>
            </a:r>
            <a:endParaRPr lang="en-US" sz="2400" b="1" dirty="0" smtClean="0"/>
          </a:p>
          <a:p>
            <a:pPr algn="just">
              <a:spcAft>
                <a:spcPts val="600"/>
              </a:spcAft>
            </a:pP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</a:rPr>
              <a:t>EFn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</a:rPr>
              <a:t>eigenfactor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 normalized)</a:t>
            </a: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sz="2400" b="1" dirty="0" smtClean="0"/>
              <a:t>– відображає на скільки даний журнал впливовіший відносно середньостатистичного, що дорівнює 1</a:t>
            </a:r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Робоча\Grants\Бердянськ'17\Screenshot_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7884368" cy="686621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788024" y="4077072"/>
            <a:ext cx="3384376" cy="2376264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:\Робоча\Grants\Бердянськ'17\USJ.jpg"/>
          <p:cNvPicPr>
            <a:picLocks noChangeAspect="1" noChangeArrowheads="1"/>
          </p:cNvPicPr>
          <p:nvPr/>
        </p:nvPicPr>
        <p:blipFill>
          <a:blip r:embed="rId2" cstate="print"/>
          <a:srcRect l="24264" t="30802" r="18543" b="47684"/>
          <a:stretch>
            <a:fillRect/>
          </a:stretch>
        </p:blipFill>
        <p:spPr bwMode="auto">
          <a:xfrm>
            <a:off x="323528" y="5229200"/>
            <a:ext cx="3573384" cy="1008112"/>
          </a:xfrm>
          <a:prstGeom prst="rect">
            <a:avLst/>
          </a:prstGeom>
          <a:noFill/>
        </p:spPr>
      </p:pic>
      <p:pic>
        <p:nvPicPr>
          <p:cNvPr id="13315" name="Picture 3" descr="H:\Робоча\Grants\Бердянськ'17\OScU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212976"/>
            <a:ext cx="3594640" cy="1296144"/>
          </a:xfrm>
          <a:prstGeom prst="rect">
            <a:avLst/>
          </a:prstGeom>
          <a:noFill/>
        </p:spPr>
      </p:pic>
      <p:pic>
        <p:nvPicPr>
          <p:cNvPr id="13316" name="Picture 4" descr="H:\Робоча\Grants\Бердянськ'17\uran-logo-60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3168352" cy="2376264"/>
          </a:xfrm>
          <a:prstGeom prst="rect">
            <a:avLst/>
          </a:prstGeom>
          <a:noFill/>
        </p:spPr>
      </p:pic>
      <p:grpSp>
        <p:nvGrpSpPr>
          <p:cNvPr id="10" name="Группа 9"/>
          <p:cNvGrpSpPr/>
          <p:nvPr/>
        </p:nvGrpSpPr>
        <p:grpSpPr>
          <a:xfrm>
            <a:off x="3779912" y="476672"/>
            <a:ext cx="5112568" cy="1600438"/>
            <a:chOff x="3779912" y="476672"/>
            <a:chExt cx="5112568" cy="160043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779912" y="476672"/>
              <a:ext cx="5112568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1200"/>
                </a:spcAft>
              </a:pPr>
              <a:r>
                <a:rPr lang="uk-UA" sz="2200" b="1" dirty="0" smtClean="0">
                  <a:solidFill>
                    <a:schemeClr val="tx2">
                      <a:lumMod val="75000"/>
                    </a:schemeClr>
                  </a:solidFill>
                </a:rPr>
                <a:t>Асоціація користувачів Української науково-освітньої телекомунікаційної мережі</a:t>
              </a:r>
            </a:p>
            <a:p>
              <a:pPr algn="just"/>
              <a:r>
                <a:rPr lang="uk-UA" sz="2200" b="1" dirty="0" smtClean="0">
                  <a:solidFill>
                    <a:srgbClr val="FF0000"/>
                  </a:solidFill>
                </a:rPr>
                <a:t>1997 р. / 2006 р.</a:t>
              </a:r>
              <a:endParaRPr lang="uk-UA" sz="2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3851920" y="1628800"/>
              <a:ext cx="504056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0"/>
          <p:cNvGrpSpPr/>
          <p:nvPr/>
        </p:nvGrpSpPr>
        <p:grpSpPr>
          <a:xfrm>
            <a:off x="251520" y="3212976"/>
            <a:ext cx="4861048" cy="1261884"/>
            <a:chOff x="4031432" y="764704"/>
            <a:chExt cx="4861048" cy="1261884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4031432" y="764704"/>
              <a:ext cx="4789040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1200"/>
                </a:spcAft>
              </a:pPr>
              <a:r>
                <a:rPr lang="uk-UA" sz="2200" b="1" dirty="0" smtClean="0">
                  <a:solidFill>
                    <a:schemeClr val="tx2">
                      <a:lumMod val="75000"/>
                    </a:schemeClr>
                  </a:solidFill>
                </a:rPr>
                <a:t>Проект комплексної підтримки наукових видань в </a:t>
              </a:r>
              <a:r>
                <a:rPr lang="uk-UA" sz="2200" b="1" dirty="0" err="1" smtClean="0">
                  <a:solidFill>
                    <a:schemeClr val="tx2">
                      <a:lumMod val="75000"/>
                    </a:schemeClr>
                  </a:solidFill>
                </a:rPr>
                <a:t>інтернеті</a:t>
              </a:r>
              <a:endParaRPr lang="uk-UA" sz="2200" b="1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just"/>
              <a:r>
                <a:rPr lang="uk-UA" sz="2200" b="1" dirty="0" smtClean="0">
                  <a:solidFill>
                    <a:srgbClr val="FF0000"/>
                  </a:solidFill>
                </a:rPr>
                <a:t>невідомий рік заснування</a:t>
              </a:r>
              <a:endParaRPr lang="uk-UA" sz="2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>
              <a:off x="4103440" y="1556792"/>
              <a:ext cx="478904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Прямоугольник 16"/>
          <p:cNvSpPr/>
          <p:nvPr/>
        </p:nvSpPr>
        <p:spPr>
          <a:xfrm>
            <a:off x="4139952" y="5085184"/>
            <a:ext cx="468052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uk-UA" sz="2200" b="1" dirty="0" err="1" smtClean="0">
                <a:solidFill>
                  <a:schemeClr val="tx2">
                    <a:lumMod val="75000"/>
                  </a:schemeClr>
                </a:solidFill>
              </a:rPr>
              <a:t>Мертвороджена</a:t>
            </a:r>
            <a:r>
              <a:rPr lang="uk-UA" sz="2200" b="1" dirty="0" smtClean="0">
                <a:solidFill>
                  <a:schemeClr val="tx2">
                    <a:lumMod val="75000"/>
                  </a:schemeClr>
                </a:solidFill>
              </a:rPr>
              <a:t> альтернатива переліку фахових видань ДАК</a:t>
            </a:r>
          </a:p>
          <a:p>
            <a:pPr algn="just"/>
            <a:r>
              <a:rPr lang="en-US" sz="2200" b="1" dirty="0" smtClean="0">
                <a:solidFill>
                  <a:srgbClr val="FF0000"/>
                </a:solidFill>
              </a:rPr>
              <a:t>201</a:t>
            </a:r>
            <a:r>
              <a:rPr lang="uk-UA" sz="2200" b="1" dirty="0" smtClean="0">
                <a:solidFill>
                  <a:srgbClr val="FF0000"/>
                </a:solidFill>
              </a:rPr>
              <a:t>4 </a:t>
            </a:r>
            <a:r>
              <a:rPr lang="uk-UA" sz="2200" b="1" dirty="0" smtClean="0">
                <a:solidFill>
                  <a:srgbClr val="FF0000"/>
                </a:solidFill>
              </a:rPr>
              <a:t>р</a:t>
            </a:r>
            <a:r>
              <a:rPr lang="uk-UA" sz="2200" b="1" dirty="0" smtClean="0">
                <a:solidFill>
                  <a:srgbClr val="FF0000"/>
                </a:solidFill>
              </a:rPr>
              <a:t>. (?)</a:t>
            </a:r>
            <a:endParaRPr lang="uk-UA" sz="2200" b="1" dirty="0">
              <a:solidFill>
                <a:srgbClr val="FF0000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4211960" y="5877272"/>
            <a:ext cx="46805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8520" y="332656"/>
            <a:ext cx="9505056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04664"/>
            <a:ext cx="38212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/>
              <a:t>Що відрізняє науку?</a:t>
            </a:r>
            <a:endParaRPr lang="uk-UA" sz="3200" b="1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1520" y="1225689"/>
            <a:ext cx="864096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Системність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— </a:t>
            </a: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наука цілісна і структурована</a:t>
            </a:r>
          </a:p>
          <a:p>
            <a:pPr marL="0" lv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Науковий метод і наукова мова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—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сукупність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загальноприйнятих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(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валідних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)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засобів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методів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отримання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та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передачі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знань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 marL="0" lv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Детермінізм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–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будь-яке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явище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має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підгрунтя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або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причину,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які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можна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пояснити</a:t>
            </a: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; окремі явища в науці </a:t>
            </a:r>
            <a:r>
              <a:rPr lang="uk-UA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взаємопов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’</a:t>
            </a:r>
            <a:r>
              <a:rPr lang="uk-UA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язані</a:t>
            </a: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між собою</a:t>
            </a:r>
            <a:endParaRPr lang="uk-UA" sz="2000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 marL="0" lv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Відносність</a:t>
            </a: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– точність наукових даних обмежена точністю застосованих методів та використаного теоретичного </a:t>
            </a:r>
            <a:r>
              <a:rPr lang="uk-UA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підгрунтя</a:t>
            </a:r>
            <a:endParaRPr lang="uk-UA" sz="2000" dirty="0" smtClean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 marL="0" lv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Об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’</a:t>
            </a:r>
            <a:r>
              <a:rPr lang="uk-UA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єктивність</a:t>
            </a:r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– наукове знання існує незалежно від вподобань і переконань  вчених, і є аргументованим раціональним здобутком</a:t>
            </a:r>
          </a:p>
          <a:p>
            <a:pPr marL="0" lv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Відтворюваність </a:t>
            </a: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– будь-який науковий експеримент може бути повторений</a:t>
            </a:r>
          </a:p>
          <a:p>
            <a:pPr marL="0" lv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Теоретичність</a:t>
            </a: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– наукове пізнання базується на розробці гіпотез та їх наступній перевірці, підтвердженні або спростуванні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24544" y="332656"/>
            <a:ext cx="9721080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04664"/>
            <a:ext cx="35607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err="1" smtClean="0"/>
              <a:t>Накрутка</a:t>
            </a:r>
            <a:r>
              <a:rPr lang="uk-UA" sz="3200" b="1" dirty="0" smtClean="0"/>
              <a:t> </a:t>
            </a:r>
            <a:r>
              <a:rPr lang="uk-UA" sz="3200" b="1" dirty="0" smtClean="0"/>
              <a:t>цитувань</a:t>
            </a:r>
            <a:endParaRPr lang="uk-UA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6416" y="2636912"/>
            <a:ext cx="3888432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1800"/>
              </a:spcAft>
              <a:buAutoNum type="arabicPeriod"/>
            </a:pPr>
            <a:r>
              <a:rPr lang="uk-UA" sz="2000" b="1" dirty="0" smtClean="0"/>
              <a:t>Братні могили</a:t>
            </a:r>
          </a:p>
          <a:p>
            <a:pPr marL="457200" indent="-457200" algn="just">
              <a:spcAft>
                <a:spcPts val="1800"/>
              </a:spcAft>
              <a:buAutoNum type="arabicPeriod"/>
            </a:pPr>
            <a:r>
              <a:rPr lang="uk-UA" sz="2000" b="1" dirty="0" smtClean="0"/>
              <a:t>Самоцитування</a:t>
            </a:r>
          </a:p>
          <a:p>
            <a:pPr marL="457200" indent="-457200" algn="just">
              <a:spcAft>
                <a:spcPts val="1800"/>
              </a:spcAft>
              <a:buAutoNum type="arabicPeriod"/>
            </a:pPr>
            <a:r>
              <a:rPr lang="uk-UA" sz="2000" b="1" dirty="0" smtClean="0"/>
              <a:t>Дружня пісочниця</a:t>
            </a:r>
          </a:p>
          <a:p>
            <a:pPr marL="457200" indent="-457200" algn="just">
              <a:spcAft>
                <a:spcPts val="1800"/>
              </a:spcAft>
              <a:buAutoNum type="arabicPeriod"/>
            </a:pPr>
            <a:r>
              <a:rPr lang="uk-UA" sz="2000" b="1" dirty="0" smtClean="0"/>
              <a:t>Нарізка шматками</a:t>
            </a:r>
          </a:p>
          <a:p>
            <a:pPr marL="457200" indent="-457200" algn="just">
              <a:spcAft>
                <a:spcPts val="1800"/>
              </a:spcAft>
              <a:buAutoNum type="arabicPeriod"/>
            </a:pPr>
            <a:r>
              <a:rPr lang="uk-UA" sz="2000" b="1" dirty="0" smtClean="0"/>
              <a:t>Магія останнього автора</a:t>
            </a:r>
          </a:p>
          <a:p>
            <a:pPr marL="457200" indent="-457200" algn="just">
              <a:spcAft>
                <a:spcPts val="1800"/>
              </a:spcAft>
              <a:buAutoNum type="arabicPeriod"/>
            </a:pPr>
            <a:r>
              <a:rPr lang="uk-UA" sz="2000" b="1" dirty="0" smtClean="0"/>
              <a:t>Диктат рецензента</a:t>
            </a:r>
          </a:p>
          <a:p>
            <a:pPr marL="457200" indent="-457200" algn="just">
              <a:spcAft>
                <a:spcPts val="1800"/>
              </a:spcAft>
              <a:buAutoNum type="arabicPeriod"/>
            </a:pPr>
            <a:r>
              <a:rPr lang="uk-UA" sz="2000" b="1" dirty="0" smtClean="0"/>
              <a:t>Вигідний метод підрахунку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404664"/>
            <a:ext cx="45399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Семен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Есилевский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 smtClean="0"/>
              <a:t>Блеск </a:t>
            </a:r>
            <a:r>
              <a:rPr lang="ru-RU" b="1" dirty="0" smtClean="0"/>
              <a:t>и нищета современной </a:t>
            </a:r>
            <a:r>
              <a:rPr lang="ru-RU" b="1" dirty="0" err="1" smtClean="0"/>
              <a:t>наукометрии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1628800"/>
            <a:ext cx="32004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584448" y="1628800"/>
            <a:ext cx="32004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TextBox 7"/>
          <p:cNvSpPr txBox="1"/>
          <p:nvPr/>
        </p:nvSpPr>
        <p:spPr>
          <a:xfrm>
            <a:off x="707217" y="1705000"/>
            <a:ext cx="3025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/>
            <a:r>
              <a:rPr lang="uk-UA" sz="2000" b="1" dirty="0" smtClean="0"/>
              <a:t>Умовно-легальні способи</a:t>
            </a:r>
            <a:endParaRPr lang="uk-UA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532483" y="1705000"/>
            <a:ext cx="2159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dirty="0" smtClean="0"/>
              <a:t>Нелегальні способи</a:t>
            </a:r>
            <a:endParaRPr lang="uk-UA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832920" y="2636912"/>
            <a:ext cx="3888432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800"/>
              </a:spcAft>
              <a:buAutoNum type="arabicPeriod"/>
            </a:pPr>
            <a:r>
              <a:rPr lang="uk-UA" sz="2000" b="1" dirty="0" smtClean="0"/>
              <a:t>Ліві цитати</a:t>
            </a:r>
          </a:p>
          <a:p>
            <a:pPr marL="457200" indent="-457200">
              <a:spcAft>
                <a:spcPts val="1800"/>
              </a:spcAft>
              <a:buAutoNum type="arabicPeriod"/>
            </a:pPr>
            <a:r>
              <a:rPr lang="uk-UA" sz="2000" b="1" dirty="0" smtClean="0"/>
              <a:t>Вертикаль влади</a:t>
            </a:r>
          </a:p>
          <a:p>
            <a:pPr marL="457200" indent="-457200">
              <a:spcAft>
                <a:spcPts val="1800"/>
              </a:spcAft>
              <a:buAutoNum type="arabicPeriod"/>
            </a:pPr>
            <a:r>
              <a:rPr lang="uk-UA" sz="2000" b="1" dirty="0" smtClean="0"/>
              <a:t>Редакційний рекет</a:t>
            </a:r>
          </a:p>
          <a:p>
            <a:pPr marL="457200" indent="-457200">
              <a:spcAft>
                <a:spcPts val="1800"/>
              </a:spcAft>
              <a:buAutoNum type="arabicPeriod"/>
            </a:pPr>
            <a:r>
              <a:rPr lang="uk-UA" sz="2000" b="1" dirty="0" smtClean="0"/>
              <a:t>Мафіозний клан</a:t>
            </a:r>
          </a:p>
          <a:p>
            <a:pPr marL="457200" indent="-457200">
              <a:spcAft>
                <a:spcPts val="1800"/>
              </a:spcAft>
              <a:buAutoNum type="arabicPeriod"/>
            </a:pPr>
            <a:r>
              <a:rPr lang="uk-UA" sz="2000" b="1" dirty="0" smtClean="0"/>
              <a:t>Оплата оренди</a:t>
            </a:r>
          </a:p>
          <a:p>
            <a:pPr marL="457200" indent="-457200">
              <a:spcAft>
                <a:spcPts val="1800"/>
              </a:spcAft>
              <a:buAutoNum type="arabicPeriod"/>
            </a:pPr>
            <a:r>
              <a:rPr lang="uk-UA" sz="2000" b="1" dirty="0" smtClean="0"/>
              <a:t>Викрадення чужого авторитета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836712"/>
            <a:ext cx="72728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/>
              <a:t>Існує чимало баз даних та індексів оцінки ефективності наукової діяльності, які відрізняються об</a:t>
            </a:r>
            <a:r>
              <a:rPr lang="en-US" sz="2400" b="1" dirty="0" smtClean="0"/>
              <a:t>’</a:t>
            </a:r>
            <a:r>
              <a:rPr lang="uk-UA" sz="2400" b="1" dirty="0" err="1" smtClean="0"/>
              <a:t>єктивністю</a:t>
            </a:r>
            <a:r>
              <a:rPr lang="uk-UA" sz="2400" b="1" dirty="0" smtClean="0"/>
              <a:t>, точністю та покриттям, втім для того щоб їх можна було застосувати, наукові публікації перш за все повинні бути доступними для аналізу – бути в </a:t>
            </a:r>
            <a:r>
              <a:rPr lang="uk-UA" sz="2400" b="1" dirty="0" err="1" smtClean="0"/>
              <a:t>інтернеті</a:t>
            </a:r>
            <a:r>
              <a:rPr lang="uk-UA" sz="2400" b="1" dirty="0" smtClean="0"/>
              <a:t> та бути написані на зрозумілій для автоматизованих систем опрацювання мові.</a:t>
            </a:r>
          </a:p>
          <a:p>
            <a:pPr algn="just"/>
            <a:endParaRPr lang="uk-UA" sz="2400" b="1" dirty="0" smtClean="0"/>
          </a:p>
          <a:p>
            <a:pPr marL="457200" indent="-457200" algn="just">
              <a:buAutoNum type="arabicPeriod"/>
            </a:pPr>
            <a:r>
              <a:rPr lang="uk-UA" sz="2400" b="1" dirty="0" smtClean="0">
                <a:solidFill>
                  <a:srgbClr val="002060"/>
                </a:solidFill>
              </a:rPr>
              <a:t>Наукові публікації, які недоступні в </a:t>
            </a:r>
            <a:r>
              <a:rPr lang="uk-UA" sz="2400" b="1" dirty="0" err="1" smtClean="0">
                <a:solidFill>
                  <a:srgbClr val="002060"/>
                </a:solidFill>
              </a:rPr>
              <a:t>інтернеті</a:t>
            </a:r>
            <a:r>
              <a:rPr lang="uk-UA" sz="2400" b="1" dirty="0" smtClean="0">
                <a:solidFill>
                  <a:srgbClr val="002060"/>
                </a:solidFill>
              </a:rPr>
              <a:t> – не існують для сучасного наукового світу.</a:t>
            </a:r>
          </a:p>
          <a:p>
            <a:pPr marL="457200" indent="-457200" algn="just">
              <a:buAutoNum type="arabicPeriod"/>
            </a:pPr>
            <a:endParaRPr lang="uk-UA" sz="2400" b="1" dirty="0" smtClean="0">
              <a:solidFill>
                <a:srgbClr val="002060"/>
              </a:solidFill>
            </a:endParaRPr>
          </a:p>
          <a:p>
            <a:pPr marL="457200" indent="-457200" algn="just">
              <a:buAutoNum type="arabicPeriod"/>
            </a:pPr>
            <a:r>
              <a:rPr lang="uk-UA" sz="2400" b="1" dirty="0" smtClean="0">
                <a:solidFill>
                  <a:srgbClr val="002060"/>
                </a:solidFill>
              </a:rPr>
              <a:t>Наукові публікації неанглійською мовою також не існують для сучасного </a:t>
            </a:r>
            <a:r>
              <a:rPr lang="uk-UA" sz="2400" b="1" dirty="0" smtClean="0">
                <a:solidFill>
                  <a:srgbClr val="002060"/>
                </a:solidFill>
              </a:rPr>
              <a:t>наукового світу.</a:t>
            </a:r>
            <a:endParaRPr lang="uk-UA" sz="2400" b="1" dirty="0" smtClean="0">
              <a:solidFill>
                <a:srgbClr val="002060"/>
              </a:solidFill>
            </a:endParaRPr>
          </a:p>
          <a:p>
            <a:pPr algn="just"/>
            <a:endParaRPr lang="uk-UA" sz="2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324544" y="2780928"/>
            <a:ext cx="9865096" cy="4077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угольник 1"/>
          <p:cNvSpPr/>
          <p:nvPr/>
        </p:nvSpPr>
        <p:spPr>
          <a:xfrm>
            <a:off x="-324544" y="332656"/>
            <a:ext cx="9721080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04664"/>
            <a:ext cx="42008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/>
              <a:t>Відкритість публікацій</a:t>
            </a:r>
            <a:endParaRPr lang="uk-UA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179522"/>
            <a:ext cx="8640960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1800"/>
              </a:spcAft>
              <a:buAutoNum type="arabicPeriod"/>
            </a:pPr>
            <a:r>
              <a:rPr lang="uk-UA" sz="2400" b="1" dirty="0" smtClean="0">
                <a:solidFill>
                  <a:srgbClr val="7030A0"/>
                </a:solidFill>
              </a:rPr>
              <a:t>Повністю закриті </a:t>
            </a:r>
            <a:r>
              <a:rPr lang="uk-UA" sz="2400" dirty="0" smtClean="0"/>
              <a:t>– недоступні в </a:t>
            </a:r>
            <a:r>
              <a:rPr lang="uk-UA" sz="2400" dirty="0" err="1" smtClean="0"/>
              <a:t>інтернеті</a:t>
            </a:r>
            <a:r>
              <a:rPr lang="uk-UA" sz="2400" dirty="0" smtClean="0"/>
              <a:t> і не індексуються</a:t>
            </a:r>
          </a:p>
          <a:p>
            <a:pPr marL="457200" indent="-457200" algn="just">
              <a:spcAft>
                <a:spcPts val="1800"/>
              </a:spcAft>
              <a:buAutoNum type="arabicPeriod"/>
            </a:pPr>
            <a:r>
              <a:rPr lang="uk-UA" sz="2400" b="1" dirty="0" smtClean="0">
                <a:solidFill>
                  <a:srgbClr val="FF0000"/>
                </a:solidFill>
              </a:rPr>
              <a:t>З відкритими базовими метаданими</a:t>
            </a:r>
            <a:r>
              <a:rPr lang="uk-UA" sz="2400" dirty="0" smtClean="0">
                <a:solidFill>
                  <a:srgbClr val="FF0000"/>
                </a:solidFill>
              </a:rPr>
              <a:t> </a:t>
            </a:r>
            <a:r>
              <a:rPr lang="uk-UA" sz="2400" dirty="0" smtClean="0"/>
              <a:t>– основний контент залишається платним</a:t>
            </a:r>
          </a:p>
          <a:p>
            <a:pPr marL="457200" indent="-457200" algn="just">
              <a:spcAft>
                <a:spcPts val="1800"/>
              </a:spcAft>
              <a:buFont typeface="+mj-lt"/>
              <a:buAutoNum type="arabicPeriod"/>
            </a:pPr>
            <a:r>
              <a:rPr lang="uk-UA" sz="2400" b="1" dirty="0" err="1" smtClean="0">
                <a:solidFill>
                  <a:schemeClr val="bg2">
                    <a:lumMod val="25000"/>
                  </a:schemeClr>
                </a:solidFill>
              </a:rPr>
              <a:t>Псевдовідкриті</a:t>
            </a:r>
            <a:r>
              <a:rPr lang="uk-UA" sz="2400" b="1" dirty="0" smtClean="0"/>
              <a:t> </a:t>
            </a:r>
            <a:r>
              <a:rPr lang="uk-UA" sz="2400" dirty="0" smtClean="0"/>
              <a:t>– основний контент є в </a:t>
            </a:r>
            <a:r>
              <a:rPr lang="uk-UA" sz="2400" dirty="0" err="1" smtClean="0"/>
              <a:t>інтернеті</a:t>
            </a:r>
            <a:r>
              <a:rPr lang="uk-UA" sz="2400" dirty="0" smtClean="0"/>
              <a:t>, але не ніде індексується у </a:t>
            </a:r>
            <a:r>
              <a:rPr lang="uk-UA" sz="2400" dirty="0" err="1" smtClean="0"/>
              <a:t>зв</a:t>
            </a:r>
            <a:r>
              <a:rPr lang="en-US" sz="2400" dirty="0" smtClean="0"/>
              <a:t>’</a:t>
            </a:r>
            <a:r>
              <a:rPr lang="uk-UA" sz="2400" dirty="0" err="1" smtClean="0"/>
              <a:t>язку</a:t>
            </a:r>
            <a:r>
              <a:rPr lang="uk-UA" sz="2400" dirty="0" smtClean="0"/>
              <a:t> з проблемами у метаданих тощо</a:t>
            </a:r>
          </a:p>
          <a:p>
            <a:pPr marL="457200" indent="-457200" algn="just">
              <a:spcAft>
                <a:spcPts val="1800"/>
              </a:spcAft>
              <a:buFont typeface="+mj-lt"/>
              <a:buAutoNum type="arabicPeriod"/>
            </a:pPr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Відкриті 1 рівня</a:t>
            </a:r>
            <a:r>
              <a:rPr lang="uk-UA" sz="2400" b="1" dirty="0" smtClean="0"/>
              <a:t> </a:t>
            </a:r>
            <a:r>
              <a:rPr lang="uk-UA" sz="2400" dirty="0" smtClean="0"/>
              <a:t>– у вигляді окремих файлів закріплених </a:t>
            </a:r>
            <a:r>
              <a:rPr lang="uk-UA" sz="2400" dirty="0" err="1" smtClean="0"/>
              <a:t>лінками</a:t>
            </a:r>
            <a:r>
              <a:rPr lang="uk-UA" sz="2400" dirty="0" smtClean="0"/>
              <a:t>, з </a:t>
            </a:r>
            <a:r>
              <a:rPr lang="uk-UA" sz="2400" dirty="0" err="1" smtClean="0"/>
              <a:t>пропрацьованими</a:t>
            </a:r>
            <a:r>
              <a:rPr lang="uk-UA" sz="2400" dirty="0" smtClean="0"/>
              <a:t> метаданими</a:t>
            </a:r>
          </a:p>
          <a:p>
            <a:pPr marL="457200" indent="-457200" algn="just">
              <a:spcAft>
                <a:spcPts val="1800"/>
              </a:spcAft>
              <a:buFont typeface="+mj-lt"/>
              <a:buAutoNum type="arabicPeriod"/>
            </a:pPr>
            <a:r>
              <a:rPr lang="uk-UA" sz="2400" b="1" dirty="0" smtClean="0">
                <a:solidFill>
                  <a:schemeClr val="accent4"/>
                </a:solidFill>
              </a:rPr>
              <a:t>Відкриті 2 рівня </a:t>
            </a:r>
            <a:r>
              <a:rPr lang="uk-UA" sz="2400" dirty="0" smtClean="0"/>
              <a:t>– </a:t>
            </a:r>
            <a:r>
              <a:rPr lang="uk-UA" sz="2400" dirty="0" err="1" smtClean="0"/>
              <a:t>онлайн</a:t>
            </a:r>
            <a:r>
              <a:rPr lang="uk-UA" sz="2400" dirty="0" smtClean="0"/>
              <a:t> публікації, що безпосередньо представляють собою </a:t>
            </a:r>
            <a:r>
              <a:rPr lang="uk-UA" sz="2400" dirty="0" err="1" smtClean="0"/>
              <a:t>вебсторінки</a:t>
            </a:r>
            <a:endParaRPr lang="uk-UA" sz="2400" dirty="0" smtClean="0"/>
          </a:p>
          <a:p>
            <a:pPr marL="457200" indent="-457200" algn="just">
              <a:spcAft>
                <a:spcPts val="1800"/>
              </a:spcAft>
              <a:buFont typeface="+mj-lt"/>
              <a:buAutoNum type="arabicPeriod"/>
            </a:pPr>
            <a:r>
              <a:rPr lang="uk-UA" sz="2400" b="1" dirty="0" smtClean="0">
                <a:solidFill>
                  <a:srgbClr val="002060"/>
                </a:solidFill>
              </a:rPr>
              <a:t>Відкриті 3 рівня </a:t>
            </a:r>
            <a:r>
              <a:rPr lang="uk-UA" sz="2400" dirty="0" smtClean="0"/>
              <a:t>– </a:t>
            </a:r>
            <a:r>
              <a:rPr lang="uk-UA" sz="2400" dirty="0" err="1" smtClean="0"/>
              <a:t>онлайн</a:t>
            </a:r>
            <a:r>
              <a:rPr lang="uk-UA" sz="2400" dirty="0" smtClean="0"/>
              <a:t> публікації у вигляді </a:t>
            </a:r>
            <a:r>
              <a:rPr lang="uk-UA" sz="2400" dirty="0" err="1" smtClean="0"/>
              <a:t>кросплатформних</a:t>
            </a:r>
            <a:r>
              <a:rPr lang="uk-UA" sz="2400" dirty="0" smtClean="0"/>
              <a:t> </a:t>
            </a:r>
            <a:r>
              <a:rPr lang="uk-UA" sz="2400" dirty="0" err="1" smtClean="0"/>
              <a:t>вебсторінок</a:t>
            </a:r>
            <a:r>
              <a:rPr lang="uk-UA" sz="2400" dirty="0" smtClean="0"/>
              <a:t> з автоматизованим обміном даними з зовнішніми базами даних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132856"/>
            <a:ext cx="799288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buFont typeface="+mj-lt"/>
              <a:buAutoNum type="arabicPeriod"/>
            </a:pPr>
            <a:r>
              <a:rPr lang="en-US" sz="2000" b="1" dirty="0" smtClean="0"/>
              <a:t>Budapest Open Access Initiative </a:t>
            </a:r>
            <a:r>
              <a:rPr lang="en-US" sz="2000" b="1" dirty="0" smtClean="0">
                <a:solidFill>
                  <a:srgbClr val="7030A0"/>
                </a:solidFill>
              </a:rPr>
              <a:t>(2002)</a:t>
            </a:r>
          </a:p>
          <a:p>
            <a:pPr lvl="1" indent="-457200">
              <a:buFont typeface="+mj-lt"/>
              <a:buAutoNum type="arabicPeriod"/>
            </a:pPr>
            <a:endParaRPr lang="uk-UA" sz="2000" b="1" dirty="0" smtClean="0">
              <a:solidFill>
                <a:srgbClr val="7030A0"/>
              </a:solidFill>
            </a:endParaRPr>
          </a:p>
          <a:p>
            <a:pPr lvl="1" indent="-457200">
              <a:buFont typeface="+mj-lt"/>
              <a:buAutoNum type="arabicPeriod"/>
            </a:pPr>
            <a:r>
              <a:rPr lang="en-US" sz="2000" b="1" dirty="0" smtClean="0"/>
              <a:t>Bethesda Statement on Open Access Publishing </a:t>
            </a:r>
            <a:r>
              <a:rPr lang="en-US" sz="2000" b="1" dirty="0" smtClean="0">
                <a:solidFill>
                  <a:srgbClr val="7030A0"/>
                </a:solidFill>
              </a:rPr>
              <a:t>(2003)</a:t>
            </a:r>
          </a:p>
          <a:p>
            <a:pPr lvl="1" indent="-457200">
              <a:buFont typeface="+mj-lt"/>
              <a:buAutoNum type="arabicPeriod"/>
            </a:pPr>
            <a:endParaRPr lang="uk-UA" sz="2000" b="1" dirty="0" smtClean="0">
              <a:solidFill>
                <a:srgbClr val="7030A0"/>
              </a:solidFill>
            </a:endParaRPr>
          </a:p>
          <a:p>
            <a:pPr lvl="1" indent="-457200">
              <a:buFont typeface="+mj-lt"/>
              <a:buAutoNum type="arabicPeriod"/>
            </a:pPr>
            <a:r>
              <a:rPr lang="en-US" sz="2000" b="1" dirty="0" smtClean="0"/>
              <a:t>Berlin Declaration on Open Access to Knowledge in the Sciences and Humanities </a:t>
            </a:r>
            <a:r>
              <a:rPr lang="en-US" sz="2000" b="1" dirty="0" smtClean="0">
                <a:solidFill>
                  <a:srgbClr val="7030A0"/>
                </a:solidFill>
              </a:rPr>
              <a:t>(2003)</a:t>
            </a:r>
          </a:p>
          <a:p>
            <a:pPr lvl="1" indent="-457200">
              <a:buFont typeface="+mj-lt"/>
              <a:buAutoNum type="arabicPeriod"/>
            </a:pPr>
            <a:endParaRPr lang="uk-UA" sz="2000" b="1" dirty="0" smtClean="0">
              <a:solidFill>
                <a:srgbClr val="7030A0"/>
              </a:solidFill>
            </a:endParaRPr>
          </a:p>
          <a:p>
            <a:pPr lvl="1" indent="-457200">
              <a:buFont typeface="+mj-lt"/>
              <a:buAutoNum type="arabicPeriod"/>
            </a:pPr>
            <a:r>
              <a:rPr lang="en-US" sz="2000" b="1" dirty="0" smtClean="0"/>
              <a:t>Brussels Declaration of EU Competitiveness Council </a:t>
            </a:r>
            <a:r>
              <a:rPr lang="en-US" sz="2000" b="1" dirty="0" smtClean="0">
                <a:solidFill>
                  <a:srgbClr val="7030A0"/>
                </a:solidFill>
              </a:rPr>
              <a:t>(2016)</a:t>
            </a:r>
          </a:p>
          <a:p>
            <a:pPr lvl="1" indent="-457200">
              <a:buFont typeface="+mj-lt"/>
              <a:buAutoNum type="arabicPeriod"/>
            </a:pPr>
            <a:endParaRPr lang="uk-UA" sz="2000" b="1" dirty="0" smtClean="0">
              <a:solidFill>
                <a:srgbClr val="7030A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uk-UA" sz="2000" b="1" dirty="0" err="1" smtClean="0"/>
              <a:t>Багаточисельні</a:t>
            </a:r>
            <a:r>
              <a:rPr lang="uk-UA" sz="2000" b="1" dirty="0" smtClean="0"/>
              <a:t> відкриті ініціативи</a:t>
            </a:r>
            <a:r>
              <a:rPr lang="en-US" sz="2000" b="1" dirty="0" smtClean="0"/>
              <a:t> </a:t>
            </a:r>
            <a:r>
              <a:rPr lang="uk-UA" sz="2000" b="1" dirty="0" smtClean="0"/>
              <a:t>на кшталт </a:t>
            </a:r>
            <a:r>
              <a:rPr lang="en-US" sz="2000" b="1" dirty="0" smtClean="0">
                <a:solidFill>
                  <a:srgbClr val="7030A0"/>
                </a:solidFill>
              </a:rPr>
              <a:t>OAD, DOAJ, </a:t>
            </a:r>
            <a:r>
              <a:rPr lang="en-US" sz="2000" b="1" dirty="0" err="1" smtClean="0">
                <a:solidFill>
                  <a:srgbClr val="7030A0"/>
                </a:solidFill>
              </a:rPr>
              <a:t>OpenAir</a:t>
            </a:r>
            <a:r>
              <a:rPr lang="en-US" sz="2000" b="1" dirty="0" smtClean="0">
                <a:solidFill>
                  <a:srgbClr val="7030A0"/>
                </a:solidFill>
              </a:rPr>
              <a:t>, </a:t>
            </a:r>
            <a:r>
              <a:rPr lang="en-US" sz="2000" b="1" dirty="0" err="1" smtClean="0">
                <a:solidFill>
                  <a:srgbClr val="7030A0"/>
                </a:solidFill>
              </a:rPr>
              <a:t>NASAPubSpace,OpenCon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тощо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08520" y="332656"/>
            <a:ext cx="9505056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04664"/>
            <a:ext cx="46153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/>
              <a:t>Підвалини наукового </a:t>
            </a:r>
            <a:r>
              <a:rPr lang="en-US" sz="3200" b="1" dirty="0" smtClean="0"/>
              <a:t>OA</a:t>
            </a:r>
            <a:endParaRPr lang="uk-UA" sz="3200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772816"/>
            <a:ext cx="792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/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 </a:t>
            </a:r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Зелена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lvl="1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Видавець або спонсор оплачує публікацію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lvl="1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Стаття доступна для підписки/купівлі і лише після певного ембарго періоду доступна для вільного скачування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indent="-457200">
              <a:buFont typeface="+mj-lt"/>
              <a:buAutoNum type="arabicPeriod"/>
            </a:pPr>
            <a:endParaRPr lang="uk-UA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indent="-457200"/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 </a:t>
            </a:r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Золота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lvl="1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автор, інститут або </a:t>
            </a:r>
            <a:r>
              <a:rPr lang="uk-UA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грантор</a:t>
            </a: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оплачує публікацію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lvl="1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Стаття потрапляє у вільний доступ одразу ж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indent="-457200">
              <a:buFont typeface="+mj-lt"/>
              <a:buAutoNum type="arabicPeriod"/>
            </a:pPr>
            <a:endParaRPr lang="uk-UA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indent="-457200"/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 </a:t>
            </a:r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Діамантова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lvl="1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Видавець або спонсор оплачує публікацію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lvl="1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Стаття потрапляє у вільний доступ одразу ж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08520" y="332656"/>
            <a:ext cx="9505056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04664"/>
            <a:ext cx="40357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/>
              <a:t>Моделі наукового </a:t>
            </a:r>
            <a:r>
              <a:rPr lang="en-US" sz="3200" b="1" dirty="0" smtClean="0"/>
              <a:t>OA</a:t>
            </a:r>
            <a:endParaRPr lang="uk-UA" sz="3200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8520" y="332656"/>
            <a:ext cx="9505056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04664"/>
            <a:ext cx="21731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DOAJ</a:t>
            </a:r>
            <a:r>
              <a:rPr lang="uk-UA" sz="3200" b="1" dirty="0" smtClean="0"/>
              <a:t> та </a:t>
            </a:r>
            <a:r>
              <a:rPr lang="en-US" sz="3200" b="1" dirty="0" smtClean="0"/>
              <a:t>OA</a:t>
            </a:r>
            <a:endParaRPr lang="uk-UA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6093296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dirty="0" smtClean="0"/>
              <a:t>* </a:t>
            </a:r>
            <a:r>
              <a:rPr lang="en-US" sz="1200" b="1" dirty="0" err="1" smtClean="0"/>
              <a:t>Laakso</a:t>
            </a:r>
            <a:r>
              <a:rPr lang="en-US" sz="1200" b="1" dirty="0" smtClean="0"/>
              <a:t> M., </a:t>
            </a:r>
            <a:r>
              <a:rPr lang="en-US" sz="1200" b="1" dirty="0" err="1" smtClean="0"/>
              <a:t>Björk</a:t>
            </a:r>
            <a:r>
              <a:rPr lang="en-US" sz="1200" b="1" dirty="0" smtClean="0"/>
              <a:t> B.-C. 2012</a:t>
            </a:r>
            <a:r>
              <a:rPr lang="en-US" sz="1200" dirty="0" smtClean="0"/>
              <a:t>. Anatomy of open access publishing - a study of longitudinal development and internal structure. </a:t>
            </a:r>
            <a:r>
              <a:rPr lang="en-US" sz="1200" i="1" dirty="0" smtClean="0"/>
              <a:t>BMC Medicine </a:t>
            </a:r>
            <a:r>
              <a:rPr lang="en-US" sz="1200" b="1" dirty="0" smtClean="0"/>
              <a:t>10</a:t>
            </a:r>
            <a:r>
              <a:rPr lang="en-US" sz="1200" dirty="0" smtClean="0"/>
              <a:t>: 124.</a:t>
            </a:r>
            <a:endParaRPr lang="uk-UA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6629400" y="1905000"/>
            <a:ext cx="2150973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b="1" dirty="0" smtClean="0"/>
              <a:t>На сьогодні</a:t>
            </a:r>
            <a:r>
              <a:rPr lang="en-US" b="1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7030A0"/>
                </a:solidFill>
              </a:rPr>
              <a:t>2,</a:t>
            </a:r>
            <a:r>
              <a:rPr lang="uk-UA" b="1" dirty="0" smtClean="0">
                <a:solidFill>
                  <a:srgbClr val="7030A0"/>
                </a:solidFill>
              </a:rPr>
              <a:t>501</a:t>
            </a:r>
            <a:r>
              <a:rPr lang="en-US" b="1" dirty="0" smtClean="0">
                <a:solidFill>
                  <a:srgbClr val="7030A0"/>
                </a:solidFill>
              </a:rPr>
              <a:t>,</a:t>
            </a:r>
            <a:r>
              <a:rPr lang="uk-UA" b="1" dirty="0" smtClean="0">
                <a:solidFill>
                  <a:srgbClr val="7030A0"/>
                </a:solidFill>
              </a:rPr>
              <a:t>178</a:t>
            </a:r>
            <a:r>
              <a:rPr lang="en-US" b="1" dirty="0" smtClean="0">
                <a:solidFill>
                  <a:srgbClr val="7030A0"/>
                </a:solidFill>
              </a:rPr>
              <a:t> OA </a:t>
            </a:r>
            <a:r>
              <a:rPr lang="uk-UA" b="1" dirty="0" smtClean="0">
                <a:solidFill>
                  <a:srgbClr val="7030A0"/>
                </a:solidFill>
              </a:rPr>
              <a:t>статей</a:t>
            </a:r>
            <a:endParaRPr lang="en-US" b="1" dirty="0" smtClean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B050"/>
                </a:solidFill>
              </a:rPr>
              <a:t>9, </a:t>
            </a:r>
            <a:r>
              <a:rPr lang="uk-UA" b="1" dirty="0" smtClean="0">
                <a:solidFill>
                  <a:srgbClr val="00B050"/>
                </a:solidFill>
              </a:rPr>
              <a:t>457</a:t>
            </a:r>
            <a:r>
              <a:rPr lang="en-US" b="1" dirty="0" smtClean="0">
                <a:solidFill>
                  <a:srgbClr val="00B050"/>
                </a:solidFill>
              </a:rPr>
              <a:t> OA </a:t>
            </a:r>
            <a:r>
              <a:rPr lang="uk-UA" b="1" dirty="0" smtClean="0">
                <a:solidFill>
                  <a:srgbClr val="00B050"/>
                </a:solidFill>
              </a:rPr>
              <a:t>журналів</a:t>
            </a:r>
            <a:endParaRPr lang="uk-UA" b="1" dirty="0">
              <a:solidFill>
                <a:srgbClr val="00B050"/>
              </a:solidFill>
            </a:endParaRPr>
          </a:p>
        </p:txBody>
      </p:sp>
      <p:pic>
        <p:nvPicPr>
          <p:cNvPr id="6" name="Picture 2" descr="H:\Emerson Studies\12916_2012_Article_580_Fig2_HTM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44824"/>
            <a:ext cx="5638800" cy="3684016"/>
          </a:xfrm>
          <a:prstGeom prst="rect">
            <a:avLst/>
          </a:prstGeom>
          <a:noFill/>
        </p:spPr>
      </p:pic>
      <p:pic>
        <p:nvPicPr>
          <p:cNvPr id="7" name="Picture 3" descr="H:\Emerson Studies\logo_cropp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365104"/>
            <a:ext cx="2311425" cy="42440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66800" y="1916832"/>
            <a:ext cx="2806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 р. -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340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130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ом*</a:t>
            </a:r>
            <a:endParaRPr lang="uk-UA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640" y="2636912"/>
            <a:ext cx="2525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 р. -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166 700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APC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endParaRPr lang="uk-UA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51520" y="5949280"/>
            <a:ext cx="86409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Emerson Studies\12916_2015_469_Fig2_HTM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6192688" cy="38861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6093296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 smtClean="0"/>
              <a:t>*</a:t>
            </a:r>
            <a:r>
              <a:rPr lang="en-US" sz="1200" b="1" dirty="0" err="1" smtClean="0"/>
              <a:t>Shen</a:t>
            </a:r>
            <a:r>
              <a:rPr lang="en-US" sz="1200" b="1" dirty="0" smtClean="0"/>
              <a:t> C., </a:t>
            </a:r>
            <a:r>
              <a:rPr lang="en-US" sz="1200" b="1" dirty="0" err="1" smtClean="0"/>
              <a:t>Björk</a:t>
            </a:r>
            <a:r>
              <a:rPr lang="en-US" sz="1200" b="1" dirty="0" smtClean="0"/>
              <a:t> B.-C. 2015. </a:t>
            </a:r>
            <a:r>
              <a:rPr lang="en-US" sz="1200" dirty="0" smtClean="0"/>
              <a:t>Predatory open access: A longitudinal study of article volumes and market characteristics. </a:t>
            </a:r>
            <a:r>
              <a:rPr lang="en-US" sz="1200" i="1" dirty="0" smtClean="0"/>
              <a:t>BMC Medicine </a:t>
            </a:r>
            <a:r>
              <a:rPr lang="en-US" sz="1200" b="1" dirty="0" smtClean="0"/>
              <a:t>13</a:t>
            </a:r>
            <a:r>
              <a:rPr lang="en-US" sz="1200" dirty="0" smtClean="0"/>
              <a:t>: 230.</a:t>
            </a:r>
            <a:endParaRPr lang="uk-UA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5292080" y="3861048"/>
            <a:ext cx="3600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Список шахрайських журналів і видавців </a:t>
            </a:r>
            <a:r>
              <a:rPr lang="uk-UA" sz="1600" dirty="0" err="1" smtClean="0"/>
              <a:t>Джефрі</a:t>
            </a:r>
            <a:r>
              <a:rPr lang="uk-UA" sz="1600" dirty="0" smtClean="0"/>
              <a:t> Білла</a:t>
            </a:r>
          </a:p>
          <a:p>
            <a:r>
              <a:rPr lang="uk-UA" sz="1600" dirty="0" smtClean="0">
                <a:solidFill>
                  <a:srgbClr val="002060"/>
                </a:solidFill>
              </a:rPr>
              <a:t>(</a:t>
            </a:r>
            <a:r>
              <a:rPr lang="en-GB" sz="1600" dirty="0" smtClean="0">
                <a:solidFill>
                  <a:srgbClr val="002060"/>
                </a:solidFill>
              </a:rPr>
              <a:t>Jeffrey </a:t>
            </a:r>
            <a:r>
              <a:rPr lang="en-GB" sz="1600" dirty="0" err="1" smtClean="0">
                <a:solidFill>
                  <a:srgbClr val="002060"/>
                </a:solidFill>
              </a:rPr>
              <a:t>Beall’s</a:t>
            </a:r>
            <a:r>
              <a:rPr lang="en-GB" sz="1600" dirty="0" smtClean="0">
                <a:solidFill>
                  <a:srgbClr val="002060"/>
                </a:solidFill>
              </a:rPr>
              <a:t> list of Predatory Publishers and Journals</a:t>
            </a:r>
            <a:r>
              <a:rPr lang="uk-UA" sz="1600" dirty="0" smtClean="0">
                <a:solidFill>
                  <a:srgbClr val="002060"/>
                </a:solidFill>
              </a:rPr>
              <a:t>)</a:t>
            </a:r>
            <a:endParaRPr lang="en-GB" sz="1600" dirty="0" smtClean="0">
              <a:solidFill>
                <a:srgbClr val="002060"/>
              </a:solidFill>
            </a:endParaRPr>
          </a:p>
          <a:p>
            <a:pPr algn="just"/>
            <a:endParaRPr lang="en-GB" sz="1600" b="1" dirty="0" smtClean="0"/>
          </a:p>
          <a:p>
            <a:pPr algn="just"/>
            <a:r>
              <a:rPr lang="uk-UA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Припинив діяльність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15 </a:t>
            </a:r>
            <a:r>
              <a:rPr lang="uk-UA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січня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2017</a:t>
            </a:r>
            <a:r>
              <a:rPr lang="uk-UA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року “у </a:t>
            </a:r>
            <a:r>
              <a:rPr lang="uk-UA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звязку</a:t>
            </a:r>
            <a:r>
              <a:rPr lang="uk-UA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з погрозами і </a:t>
            </a:r>
            <a:r>
              <a:rPr lang="uk-UA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політикою”</a:t>
            </a:r>
            <a:r>
              <a:rPr lang="uk-UA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uk-UA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92080" y="1412776"/>
            <a:ext cx="360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“We found that the problems caused by predatory journals are rather limited and regional”</a:t>
            </a:r>
            <a:r>
              <a:rPr lang="uk-UA" dirty="0" smtClean="0">
                <a:solidFill>
                  <a:srgbClr val="002060"/>
                </a:solidFill>
              </a:rPr>
              <a:t>*</a:t>
            </a:r>
            <a:endParaRPr lang="en-US" dirty="0" smtClean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08520" y="332656"/>
            <a:ext cx="9505056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404664"/>
            <a:ext cx="4624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/>
              <a:t>Шахрайські </a:t>
            </a:r>
            <a:r>
              <a:rPr lang="en-US" sz="3200" b="1" dirty="0" smtClean="0"/>
              <a:t>OA</a:t>
            </a:r>
            <a:r>
              <a:rPr lang="uk-UA" sz="3200" b="1" dirty="0" smtClean="0"/>
              <a:t> часописи</a:t>
            </a:r>
            <a:endParaRPr lang="uk-UA" sz="3200" b="1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51520" y="5949280"/>
            <a:ext cx="86409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8520" y="332656"/>
            <a:ext cx="9505056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04664"/>
            <a:ext cx="65936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/>
              <a:t>Важливі тенденції наукових видань</a:t>
            </a:r>
            <a:endParaRPr lang="uk-UA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225689"/>
            <a:ext cx="7920880" cy="5145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lnSpc>
                <a:spcPct val="114000"/>
              </a:lnSpc>
              <a:buFont typeface="+mj-lt"/>
              <a:buAutoNum type="arabicPeriod"/>
            </a:pPr>
            <a:r>
              <a:rPr lang="uk-UA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Комерційність</a:t>
            </a:r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і застосування робочих бізнес-моделей</a:t>
            </a:r>
          </a:p>
          <a:p>
            <a:pPr lvl="1" indent="-457200">
              <a:lnSpc>
                <a:spcPct val="114000"/>
              </a:lnSpc>
              <a:buFont typeface="+mj-lt"/>
              <a:buAutoNum type="arabicPeriod"/>
            </a:pPr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Експерименти з 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agile </a:t>
            </a:r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бізнес моделлю</a:t>
            </a:r>
          </a:p>
          <a:p>
            <a:pPr lvl="1" indent="-457200">
              <a:lnSpc>
                <a:spcPct val="114000"/>
              </a:lnSpc>
              <a:buFont typeface="+mj-lt"/>
              <a:buAutoNum type="arabicPeriod"/>
            </a:pPr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Перехід від друкованих носіїв до виключно електронних</a:t>
            </a:r>
          </a:p>
          <a:p>
            <a:pPr lvl="1" indent="-457200">
              <a:lnSpc>
                <a:spcPct val="114000"/>
              </a:lnSpc>
              <a:buFont typeface="+mj-lt"/>
              <a:buAutoNum type="arabicPeriod"/>
            </a:pPr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Перехід від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pdf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xhtml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/html5</a:t>
            </a:r>
            <a:endParaRPr lang="uk-UA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indent="-457200">
              <a:lnSpc>
                <a:spcPct val="114000"/>
              </a:lnSpc>
              <a:buFont typeface="+mj-lt"/>
              <a:buAutoNum type="arabicPeriod"/>
            </a:pPr>
            <a:r>
              <a:rPr lang="uk-UA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Обов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’</a:t>
            </a:r>
            <a:r>
              <a:rPr lang="uk-UA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язкове</a:t>
            </a:r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запровадження статичних ідентифікаторів (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DOI)</a:t>
            </a:r>
            <a:endParaRPr lang="uk-UA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indent="-457200">
              <a:lnSpc>
                <a:spcPct val="114000"/>
              </a:lnSpc>
              <a:buFont typeface="+mj-lt"/>
              <a:buAutoNum type="arabicPeriod"/>
            </a:pPr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Впровадження збагачених публікацій</a:t>
            </a:r>
          </a:p>
          <a:p>
            <a:pPr lvl="1" indent="-457200">
              <a:lnSpc>
                <a:spcPct val="114000"/>
              </a:lnSpc>
              <a:buFont typeface="+mj-lt"/>
              <a:buAutoNum type="arabicPeriod"/>
            </a:pPr>
            <a:r>
              <a:rPr lang="uk-UA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Інтерактивність</a:t>
            </a:r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і </a:t>
            </a:r>
            <a:r>
              <a:rPr lang="uk-UA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кросплатформність</a:t>
            </a:r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публікацій</a:t>
            </a:r>
          </a:p>
          <a:p>
            <a:pPr lvl="1" indent="-457200">
              <a:lnSpc>
                <a:spcPct val="114000"/>
              </a:lnSpc>
              <a:buFont typeface="+mj-lt"/>
              <a:buAutoNum type="arabicPeriod"/>
            </a:pPr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Відмова від серій продовжуваних досліджень</a:t>
            </a:r>
          </a:p>
          <a:p>
            <a:pPr lvl="1" indent="-457200">
              <a:lnSpc>
                <a:spcPct val="114000"/>
              </a:lnSpc>
              <a:buFont typeface="+mj-lt"/>
              <a:buAutoNum type="arabicPeriod"/>
            </a:pPr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Зменшення числа монографічних обробок</a:t>
            </a:r>
          </a:p>
          <a:p>
            <a:pPr lvl="1" indent="-457200">
              <a:lnSpc>
                <a:spcPct val="114000"/>
              </a:lnSpc>
              <a:buFont typeface="+mj-lt"/>
              <a:buAutoNum type="arabicPeriod"/>
            </a:pPr>
            <a:r>
              <a:rPr lang="uk-UA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Обов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’</a:t>
            </a:r>
            <a:r>
              <a:rPr lang="uk-UA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язкове</a:t>
            </a:r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дотримання вимог наукової етики</a:t>
            </a:r>
          </a:p>
          <a:p>
            <a:pPr lvl="1" indent="-457200">
              <a:lnSpc>
                <a:spcPct val="114000"/>
              </a:lnSpc>
              <a:buFont typeface="+mj-lt"/>
              <a:buAutoNum type="arabicPeriod"/>
            </a:pPr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Чітка політика подачі і рецензування рукописів</a:t>
            </a:r>
          </a:p>
          <a:p>
            <a:pPr lvl="1" indent="-457200">
              <a:lnSpc>
                <a:spcPct val="114000"/>
              </a:lnSpc>
              <a:buFont typeface="+mj-lt"/>
              <a:buAutoNum type="arabicPeriod"/>
            </a:pPr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Популярність </a:t>
            </a:r>
            <a:r>
              <a:rPr lang="uk-UA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двозакритої</a:t>
            </a:r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системи та </a:t>
            </a:r>
            <a:r>
              <a:rPr lang="uk-UA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післяпублікаційного</a:t>
            </a:r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рецензування </a:t>
            </a:r>
          </a:p>
          <a:p>
            <a:pPr lvl="1" indent="-457200">
              <a:lnSpc>
                <a:spcPct val="114000"/>
              </a:lnSpc>
              <a:buFont typeface="+mj-lt"/>
              <a:buAutoNum type="arabicPeriod"/>
            </a:pPr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Системи </a:t>
            </a:r>
            <a:r>
              <a:rPr lang="uk-UA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онлайн</a:t>
            </a:r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подачі і рецензування рукописів</a:t>
            </a:r>
          </a:p>
          <a:p>
            <a:pPr lvl="1" indent="-457200">
              <a:lnSpc>
                <a:spcPct val="114000"/>
              </a:lnSpc>
              <a:buFont typeface="+mj-lt"/>
              <a:buAutoNum type="arabicPeriod"/>
            </a:pPr>
            <a:r>
              <a:rPr lang="uk-UA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Обов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’</a:t>
            </a:r>
            <a:r>
              <a:rPr lang="uk-UA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язкова</a:t>
            </a:r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перевірка на плагіат та фактажу</a:t>
            </a:r>
          </a:p>
          <a:p>
            <a:pPr lvl="1" indent="-457200">
              <a:lnSpc>
                <a:spcPct val="114000"/>
              </a:lnSpc>
              <a:buFont typeface="+mj-lt"/>
              <a:buAutoNum type="arabicPeriod"/>
            </a:pPr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Формування міжнародних робочих груп</a:t>
            </a:r>
          </a:p>
          <a:p>
            <a:pPr lvl="1" indent="-457200">
              <a:lnSpc>
                <a:spcPct val="114000"/>
              </a:lnSpc>
              <a:buFont typeface="+mj-lt"/>
              <a:buAutoNum type="arabicPeriod"/>
            </a:pPr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Повне впровадження англійської мови</a:t>
            </a:r>
          </a:p>
          <a:p>
            <a:pPr lvl="1" indent="-457200">
              <a:lnSpc>
                <a:spcPct val="114000"/>
              </a:lnSpc>
              <a:buFont typeface="+mj-lt"/>
              <a:buAutoNum type="arabicPeriod"/>
            </a:pPr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Стандартизація  та поширення метаданих за стандартними протоколами (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DC</a:t>
            </a:r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NISO JATS</a:t>
            </a:r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600" b="1" dirty="0" smtClean="0"/>
              <a:t>Google Scholar/</a:t>
            </a:r>
            <a:r>
              <a:rPr lang="en-US" sz="1600" b="1" dirty="0" err="1" smtClean="0"/>
              <a:t>Highwire</a:t>
            </a:r>
            <a:r>
              <a:rPr lang="en-US" sz="1600" b="1" dirty="0" smtClean="0"/>
              <a:t> Press</a:t>
            </a:r>
            <a:r>
              <a:rPr lang="uk-UA" sz="1600" b="1" dirty="0" smtClean="0"/>
              <a:t>)</a:t>
            </a:r>
            <a:endParaRPr lang="uk-UA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8520" y="332656"/>
            <a:ext cx="9505056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04664"/>
            <a:ext cx="74871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/>
              <a:t>Тенденції у структурі друкованих видань</a:t>
            </a:r>
            <a:endParaRPr lang="uk-UA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484784"/>
            <a:ext cx="7920880" cy="4050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lnSpc>
                <a:spcPct val="150000"/>
              </a:lnSpc>
              <a:buFont typeface="+mj-lt"/>
              <a:buAutoNum type="arabicPeriod"/>
            </a:pPr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Впровадження концепції білого простору</a:t>
            </a:r>
          </a:p>
          <a:p>
            <a:pPr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UX-</a:t>
            </a:r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дизайн і ще раз дизайн</a:t>
            </a:r>
          </a:p>
          <a:p>
            <a:pPr lvl="1" indent="-457200">
              <a:lnSpc>
                <a:spcPct val="150000"/>
              </a:lnSpc>
              <a:buFont typeface="+mj-lt"/>
              <a:buAutoNum type="arabicPeriod"/>
            </a:pPr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Якщо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pdf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– то тільки інтерактивний</a:t>
            </a:r>
          </a:p>
          <a:p>
            <a:pPr lvl="1" indent="-457200">
              <a:lnSpc>
                <a:spcPct val="150000"/>
              </a:lnSpc>
              <a:buFont typeface="+mj-lt"/>
              <a:buAutoNum type="arabicPeriod"/>
            </a:pPr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Комбінація </a:t>
            </a:r>
            <a:r>
              <a:rPr lang="uk-UA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засічкових</a:t>
            </a:r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і </a:t>
            </a:r>
            <a:r>
              <a:rPr lang="uk-UA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беззасічкових</a:t>
            </a:r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шрифтів</a:t>
            </a:r>
          </a:p>
          <a:p>
            <a:pPr lvl="1" indent="-457200">
              <a:lnSpc>
                <a:spcPct val="150000"/>
              </a:lnSpc>
              <a:buFont typeface="+mj-lt"/>
              <a:buAutoNum type="arabicPeriod"/>
            </a:pPr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Комбінація шрифтів різного кольору та розмірів</a:t>
            </a:r>
          </a:p>
          <a:p>
            <a:pPr lvl="1" indent="-457200">
              <a:lnSpc>
                <a:spcPct val="150000"/>
              </a:lnSpc>
              <a:buFont typeface="+mj-lt"/>
              <a:buAutoNum type="arabicPeriod"/>
            </a:pPr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Перевага 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OT </a:t>
            </a:r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 так званих 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 </a:t>
            </a:r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шрифтів з розширеними наборами </a:t>
            </a:r>
            <a:r>
              <a:rPr lang="uk-UA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гліфів</a:t>
            </a:r>
            <a:endParaRPr lang="uk-UA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indent="-457200">
              <a:lnSpc>
                <a:spcPct val="150000"/>
              </a:lnSpc>
              <a:buFont typeface="+mj-lt"/>
              <a:buAutoNum type="arabicPeriod"/>
            </a:pPr>
            <a:r>
              <a:rPr lang="uk-UA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Обов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’</a:t>
            </a:r>
            <a:r>
              <a:rPr lang="uk-UA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язкове</a:t>
            </a:r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зазначення усіх вихідних даних публікації</a:t>
            </a:r>
            <a:endParaRPr lang="en-US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DOI </a:t>
            </a:r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для статті та внутрішнього контенту</a:t>
            </a:r>
          </a:p>
          <a:p>
            <a:pPr lvl="1" indent="-457200">
              <a:lnSpc>
                <a:spcPct val="150000"/>
              </a:lnSpc>
              <a:buFont typeface="+mj-lt"/>
              <a:buAutoNum type="arabicPeriod"/>
            </a:pPr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Часто – </a:t>
            </a:r>
            <a:r>
              <a:rPr lang="uk-UA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обов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’</a:t>
            </a:r>
            <a:r>
              <a:rPr lang="uk-UA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язкове</a:t>
            </a:r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наведення декларації конфлікту інтересів</a:t>
            </a:r>
          </a:p>
          <a:p>
            <a:pPr lvl="1" indent="-457200">
              <a:lnSpc>
                <a:spcPct val="150000"/>
              </a:lnSpc>
              <a:buFont typeface="+mj-lt"/>
              <a:buAutoNum type="arabicPeriod"/>
            </a:pPr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Часто – </a:t>
            </a:r>
            <a:r>
              <a:rPr lang="uk-UA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обов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’</a:t>
            </a:r>
            <a:r>
              <a:rPr lang="uk-UA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язкове</a:t>
            </a:r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декларування джерел фінансування</a:t>
            </a:r>
          </a:p>
          <a:p>
            <a:pPr lvl="1" indent="-457200">
              <a:lnSpc>
                <a:spcPct val="114000"/>
              </a:lnSpc>
              <a:buFont typeface="+mj-lt"/>
              <a:buAutoNum type="arabicPeriod"/>
            </a:pPr>
            <a:endParaRPr lang="uk-UA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8520" y="332656"/>
            <a:ext cx="9505056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04664"/>
            <a:ext cx="76680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/>
              <a:t>Тенденції у структурі електронних видань</a:t>
            </a:r>
            <a:endParaRPr lang="uk-UA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484784"/>
            <a:ext cx="80648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F-pattern</a:t>
            </a:r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з постатейною структурою сайту</a:t>
            </a:r>
          </a:p>
          <a:p>
            <a:pPr lvl="1" indent="-457200">
              <a:lnSpc>
                <a:spcPct val="150000"/>
              </a:lnSpc>
              <a:buFont typeface="+mj-lt"/>
              <a:buAutoNum type="arabicPeriod"/>
            </a:pPr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Повна </a:t>
            </a:r>
            <a:r>
              <a:rPr lang="uk-UA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інтерактивність</a:t>
            </a:r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(список літератури, </a:t>
            </a:r>
            <a:r>
              <a:rPr lang="uk-UA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зобраення</a:t>
            </a:r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таблиці, причіпний контент)</a:t>
            </a:r>
          </a:p>
          <a:p>
            <a:pPr lvl="1" indent="-457200">
              <a:lnSpc>
                <a:spcPct val="150000"/>
              </a:lnSpc>
              <a:buFont typeface="+mj-lt"/>
              <a:buAutoNum type="arabicPeriod"/>
            </a:pPr>
            <a:r>
              <a:rPr lang="uk-UA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Підбірка</a:t>
            </a:r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спеціальних </a:t>
            </a:r>
            <a:r>
              <a:rPr lang="uk-UA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беззасічкових</a:t>
            </a:r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інтернет-шрифтів</a:t>
            </a:r>
            <a:endParaRPr lang="uk-UA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indent="-457200">
              <a:lnSpc>
                <a:spcPct val="150000"/>
              </a:lnSpc>
              <a:buFont typeface="+mj-lt"/>
              <a:buAutoNum type="arabicPeriod"/>
            </a:pPr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Елементи метрики та цитування статті</a:t>
            </a:r>
          </a:p>
          <a:p>
            <a:pPr lvl="1" indent="-457200">
              <a:lnSpc>
                <a:spcPct val="150000"/>
              </a:lnSpc>
              <a:buFont typeface="+mj-lt"/>
              <a:buAutoNum type="arabicPeriod"/>
            </a:pPr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Можливість коментувати (</a:t>
            </a:r>
            <a:r>
              <a:rPr lang="uk-UA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постпублікаційне</a:t>
            </a:r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рецензування)</a:t>
            </a:r>
          </a:p>
          <a:p>
            <a:pPr lvl="1" indent="-457200">
              <a:lnSpc>
                <a:spcPct val="150000"/>
              </a:lnSpc>
              <a:buFont typeface="+mj-lt"/>
              <a:buAutoNum type="arabicPeriod"/>
            </a:pPr>
            <a:r>
              <a:rPr lang="uk-UA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Кросплатформність</a:t>
            </a:r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з наголосом на портативні пристрої</a:t>
            </a:r>
          </a:p>
          <a:p>
            <a:pPr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OA </a:t>
            </a:r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ліцензія (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CC BY)</a:t>
            </a:r>
            <a:endParaRPr lang="uk-UA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indent="-457200">
              <a:lnSpc>
                <a:spcPct val="150000"/>
              </a:lnSpc>
              <a:buFont typeface="+mj-lt"/>
              <a:buAutoNum type="arabicPeriod"/>
            </a:pPr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Архівування 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LOCKSS </a:t>
            </a:r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1600" b="1" dirty="0" smtClean="0"/>
              <a:t>OAI-PMH</a:t>
            </a:r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Eprints</a:t>
            </a:r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Digital Commons</a:t>
            </a:r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DSpace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тощо)</a:t>
            </a:r>
          </a:p>
          <a:p>
            <a:pPr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DOI</a:t>
            </a:r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/ 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PMID</a:t>
            </a:r>
          </a:p>
          <a:p>
            <a:pPr lvl="1" indent="-457200">
              <a:lnSpc>
                <a:spcPct val="150000"/>
              </a:lnSpc>
              <a:buFont typeface="+mj-lt"/>
              <a:buAutoNum type="arabicPeriod"/>
            </a:pPr>
            <a:r>
              <a:rPr lang="uk-UA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Кросформатність</a:t>
            </a:r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представлення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даних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pdf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xml, </a:t>
            </a:r>
            <a:r>
              <a:rPr lang="en-US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xhtml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 </a:t>
            </a:r>
            <a:r>
              <a:rPr lang="uk-UA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для цілої статті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  <a:r>
              <a:rPr lang="uk-UA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ppt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png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tiff – </a:t>
            </a:r>
            <a:r>
              <a:rPr lang="uk-UA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для зображень і таблиць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uk-UA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indent="-457200">
              <a:lnSpc>
                <a:spcPct val="150000"/>
              </a:lnSpc>
              <a:buFont typeface="+mj-lt"/>
              <a:buAutoNum type="arabicPeriod"/>
            </a:pPr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Метадані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XML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(NISO JATS - National Information Standards Organization 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1400" dirty="0" smtClean="0"/>
              <a:t>Journal Article Tag Suite)</a:t>
            </a:r>
            <a:endParaRPr lang="uk-UA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62000" y="476672"/>
            <a:ext cx="3200400" cy="533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1835696" y="552872"/>
            <a:ext cx="1123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dirty="0" smtClean="0"/>
              <a:t>Наука 1.0</a:t>
            </a:r>
            <a:endParaRPr lang="uk-UA" b="1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51520" y="1248439"/>
            <a:ext cx="8640960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indent="-457200" algn="just">
              <a:spcAft>
                <a:spcPts val="1200"/>
              </a:spcAft>
              <a:buAutoNum type="arabicPeriod"/>
            </a:pPr>
            <a:r>
              <a:rPr lang="uk-UA" dirty="0" smtClean="0"/>
              <a:t>Дослідження виконуються окремими вченими або закритими групами вчених</a:t>
            </a:r>
          </a:p>
          <a:p>
            <a:pPr lvl="1" indent="-457200" algn="just">
              <a:spcAft>
                <a:spcPts val="1200"/>
              </a:spcAft>
              <a:buAutoNum type="arabicPeriod"/>
            </a:pPr>
            <a:r>
              <a:rPr lang="uk-UA" dirty="0" smtClean="0"/>
              <a:t>Результати дослідження до моменту опублікування є закритими для спільноти</a:t>
            </a:r>
          </a:p>
          <a:p>
            <a:pPr lvl="1" indent="-457200" algn="just">
              <a:spcAft>
                <a:spcPts val="1200"/>
              </a:spcAft>
              <a:buAutoNum type="arabicPeriod"/>
            </a:pPr>
            <a:r>
              <a:rPr lang="uk-UA" dirty="0" smtClean="0"/>
              <a:t>Важливими є пріоритетність публікації та авторські права</a:t>
            </a:r>
          </a:p>
          <a:p>
            <a:pPr lvl="1" indent="-457200" algn="just">
              <a:spcAft>
                <a:spcPts val="1200"/>
              </a:spcAft>
              <a:buAutoNum type="arabicPeriod"/>
            </a:pPr>
            <a:r>
              <a:rPr lang="uk-UA" dirty="0" smtClean="0"/>
              <a:t>Чільне місце належить громіздким монографічним опрацюванням, продовжуваним багатотомним виданням тощо</a:t>
            </a:r>
          </a:p>
          <a:p>
            <a:pPr lvl="1" indent="-457200" algn="just">
              <a:spcAft>
                <a:spcPts val="1200"/>
              </a:spcAft>
              <a:buAutoNum type="arabicPeriod"/>
            </a:pPr>
            <a:r>
              <a:rPr lang="uk-UA" dirty="0" smtClean="0"/>
              <a:t>Наукові праці мають чітку структуру, архаїчні правила представлення текстового і графічного контенту на друкованих аркушах</a:t>
            </a:r>
          </a:p>
          <a:p>
            <a:pPr lvl="1" indent="-457200" algn="just">
              <a:spcAft>
                <a:spcPts val="1200"/>
              </a:spcAft>
              <a:buAutoNum type="arabicPeriod"/>
            </a:pPr>
            <a:r>
              <a:rPr lang="uk-UA" dirty="0" smtClean="0"/>
              <a:t>Наукові публікації часто є платними, доступ до них обмежений і також платний</a:t>
            </a:r>
          </a:p>
          <a:p>
            <a:pPr lvl="1" indent="-457200" algn="just">
              <a:spcAft>
                <a:spcPts val="1200"/>
              </a:spcAft>
              <a:buAutoNum type="arabicPeriod"/>
            </a:pPr>
            <a:r>
              <a:rPr lang="uk-UA" dirty="0" smtClean="0"/>
              <a:t>Як ефективно оприлюднені наукові публікації розглядаються лише ті праці, які опубліковано у друкованому форматі</a:t>
            </a:r>
          </a:p>
          <a:p>
            <a:pPr lvl="1" indent="-457200" algn="just">
              <a:spcAft>
                <a:spcPts val="1200"/>
              </a:spcAft>
              <a:buAutoNum type="arabicPeriod"/>
            </a:pPr>
            <a:r>
              <a:rPr lang="uk-UA" dirty="0" smtClean="0"/>
              <a:t>Визначним фактором, що впливає на </a:t>
            </a:r>
            <a:r>
              <a:rPr lang="uk-UA" dirty="0" err="1" smtClean="0"/>
              <a:t>цитованість</a:t>
            </a:r>
            <a:r>
              <a:rPr lang="uk-UA" dirty="0" smtClean="0"/>
              <a:t> і видимість (доступність)  публікації  є репутація наукового видання (</a:t>
            </a:r>
            <a:r>
              <a:rPr lang="uk-UA" dirty="0" err="1" smtClean="0"/>
              <a:t>імпакт-фактор</a:t>
            </a:r>
            <a:r>
              <a:rPr lang="uk-UA" dirty="0" smtClean="0"/>
              <a:t> тощо)</a:t>
            </a:r>
          </a:p>
          <a:p>
            <a:pPr lvl="1" indent="-457200" algn="just">
              <a:spcAft>
                <a:spcPts val="1200"/>
              </a:spcAft>
              <a:buAutoNum type="arabicPeriod"/>
            </a:pPr>
            <a:r>
              <a:rPr lang="uk-UA" dirty="0" err="1" smtClean="0"/>
              <a:t>Копірайти</a:t>
            </a:r>
            <a:r>
              <a:rPr lang="uk-UA" dirty="0" smtClean="0"/>
              <a:t> на публікації зазвичай належать видавництву і значно обмежують можливості використання опублікованих результатів</a:t>
            </a:r>
            <a:endParaRPr lang="en-US" dirty="0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8520" y="2780928"/>
            <a:ext cx="9505056" cy="7200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3059832" y="2852936"/>
            <a:ext cx="30075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dirty="0" smtClean="0"/>
              <a:t>Дякую за увагу!</a:t>
            </a:r>
            <a:endParaRPr lang="uk-UA" sz="32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8520" y="332656"/>
            <a:ext cx="9505056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04664"/>
            <a:ext cx="5300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/>
              <a:t>Наука </a:t>
            </a:r>
            <a:r>
              <a:rPr lang="en-US" sz="3200" b="1" dirty="0" smtClean="0"/>
              <a:t>| </a:t>
            </a:r>
            <a:r>
              <a:rPr lang="uk-UA" sz="3200" b="1" dirty="0" smtClean="0"/>
              <a:t>Наука 2.0 </a:t>
            </a:r>
            <a:r>
              <a:rPr lang="en-US" sz="3200" b="1" dirty="0" smtClean="0"/>
              <a:t>|</a:t>
            </a:r>
            <a:r>
              <a:rPr lang="uk-UA" sz="3200" b="1" dirty="0" smtClean="0"/>
              <a:t> Наука 3.0</a:t>
            </a:r>
            <a:endParaRPr lang="uk-UA" sz="3200" b="1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1520" y="1124744"/>
            <a:ext cx="864096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2000-і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— </a:t>
            </a: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виникнення поняття Наука 2.0</a:t>
            </a:r>
          </a:p>
          <a:p>
            <a:pPr marL="0" lv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2010-і </a:t>
            </a: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– початок формування принципів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Web 3.0 </a:t>
            </a: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та виникнення поняття Наука 3.0 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1026" name="Picture 2" descr="H:\Робоча\Grants\Бердянськ\Howtouselinkeddata_webdiagra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276872"/>
            <a:ext cx="6853758" cy="424361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6488668"/>
            <a:ext cx="7812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Radar Networks &amp; Nova </a:t>
            </a:r>
            <a:r>
              <a:rPr lang="en-US" i="1" dirty="0" err="1" smtClean="0"/>
              <a:t>Spivack</a:t>
            </a:r>
            <a:r>
              <a:rPr lang="en-US" i="1" dirty="0" smtClean="0"/>
              <a:t>, 2007. </a:t>
            </a:r>
            <a:r>
              <a:rPr lang="en-US" i="1" dirty="0" smtClean="0">
                <a:hlinkClick r:id="rId3"/>
              </a:rPr>
              <a:t>http://www.radarnetworks.com</a:t>
            </a:r>
            <a:endParaRPr lang="uk-U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32004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TextBox 2"/>
          <p:cNvSpPr txBox="1"/>
          <p:nvPr/>
        </p:nvSpPr>
        <p:spPr>
          <a:xfrm>
            <a:off x="1835696" y="552872"/>
            <a:ext cx="1123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dirty="0" smtClean="0"/>
              <a:t>Наука 2.0</a:t>
            </a:r>
            <a:endParaRPr lang="uk-UA" b="1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1520" y="1164134"/>
            <a:ext cx="864096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indent="-457200" algn="just">
              <a:spcAft>
                <a:spcPts val="600"/>
              </a:spcAft>
              <a:buAutoNum type="arabicPeriod"/>
            </a:pPr>
            <a:r>
              <a:rPr lang="uk-UA" dirty="0" smtClean="0"/>
              <a:t>Дослідження виконуються відкритими групами вчених з одним або кількома лідером або й без них</a:t>
            </a:r>
          </a:p>
          <a:p>
            <a:pPr lvl="1" indent="-457200" algn="just">
              <a:spcAft>
                <a:spcPts val="600"/>
              </a:spcAft>
              <a:buAutoNum type="arabicPeriod"/>
            </a:pPr>
            <a:r>
              <a:rPr lang="uk-UA" dirty="0" smtClean="0"/>
              <a:t>Навіть проміжні результати є доступними для наукової спільноти і можуть бути використані для інших досліджень</a:t>
            </a:r>
          </a:p>
          <a:p>
            <a:pPr lvl="1" indent="-457200" algn="just">
              <a:spcAft>
                <a:spcPts val="600"/>
              </a:spcAft>
              <a:buAutoNum type="arabicPeriod"/>
            </a:pPr>
            <a:r>
              <a:rPr lang="uk-UA" dirty="0" smtClean="0"/>
              <a:t>Важливими є пріоритетність публікації та авторські права, проте з</a:t>
            </a:r>
            <a:r>
              <a:rPr lang="en-US" dirty="0" smtClean="0"/>
              <a:t>’</a:t>
            </a:r>
            <a:r>
              <a:rPr lang="uk-UA" dirty="0" smtClean="0"/>
              <a:t>являються нові системи ліцензування відкритого контенту (</a:t>
            </a:r>
            <a:r>
              <a:rPr lang="en-US" dirty="0" smtClean="0"/>
              <a:t>GNU, CC)</a:t>
            </a:r>
            <a:endParaRPr lang="uk-UA" dirty="0" smtClean="0"/>
          </a:p>
          <a:p>
            <a:pPr lvl="1" indent="-457200" algn="just">
              <a:spcAft>
                <a:spcPts val="600"/>
              </a:spcAft>
              <a:buAutoNum type="arabicPeriod"/>
            </a:pPr>
            <a:r>
              <a:rPr lang="uk-UA" dirty="0" smtClean="0"/>
              <a:t>Акселерація наукових публікацій, втрачають значення довготривалі й великі монографічні обробки</a:t>
            </a:r>
          </a:p>
          <a:p>
            <a:pPr lvl="1" indent="-457200" algn="just">
              <a:spcAft>
                <a:spcPts val="600"/>
              </a:spcAft>
              <a:buAutoNum type="arabicPeriod"/>
            </a:pPr>
            <a:r>
              <a:rPr lang="uk-UA" dirty="0" smtClean="0"/>
              <a:t>Наукові публікації стають інтерактивними, </a:t>
            </a:r>
            <a:r>
              <a:rPr lang="uk-UA" dirty="0" err="1" smtClean="0"/>
              <a:t>пов</a:t>
            </a:r>
            <a:r>
              <a:rPr lang="en-US" dirty="0" smtClean="0"/>
              <a:t>’</a:t>
            </a:r>
            <a:r>
              <a:rPr lang="uk-UA" dirty="0" err="1" smtClean="0"/>
              <a:t>язуються</a:t>
            </a:r>
            <a:r>
              <a:rPr lang="uk-UA" dirty="0" smtClean="0"/>
              <a:t> </a:t>
            </a:r>
            <a:r>
              <a:rPr lang="uk-UA" dirty="0" err="1" smtClean="0"/>
              <a:t>крослінками</a:t>
            </a:r>
            <a:r>
              <a:rPr lang="uk-UA" dirty="0" smtClean="0"/>
              <a:t> та супроводжуються будь-яким додатковим контентом, більше не обмежуються форматами носіїв</a:t>
            </a:r>
          </a:p>
          <a:p>
            <a:pPr lvl="1" indent="-457200" algn="just">
              <a:spcAft>
                <a:spcPts val="600"/>
              </a:spcAft>
              <a:buAutoNum type="arabicPeriod"/>
            </a:pPr>
            <a:r>
              <a:rPr lang="uk-UA" dirty="0" smtClean="0"/>
              <a:t>Наукові публікації є платними</a:t>
            </a:r>
            <a:r>
              <a:rPr lang="en-US" dirty="0" smtClean="0"/>
              <a:t> </a:t>
            </a:r>
            <a:r>
              <a:rPr lang="uk-UA" dirty="0" smtClean="0"/>
              <a:t>або безкоштовними, проте активно розвивається відкритий доступ до них</a:t>
            </a:r>
          </a:p>
          <a:p>
            <a:pPr lvl="1" indent="-457200" algn="just">
              <a:spcAft>
                <a:spcPts val="600"/>
              </a:spcAft>
              <a:buAutoNum type="arabicPeriod"/>
            </a:pPr>
            <a:r>
              <a:rPr lang="uk-UA" dirty="0" smtClean="0"/>
              <a:t>Як ефективно оприлюднені наукові публікації розглядаються лише ті праці, які опубліковано у спеціалізованих наукових виданнях будь-якого формату носія</a:t>
            </a:r>
          </a:p>
          <a:p>
            <a:pPr lvl="1" indent="-457200" algn="just">
              <a:spcAft>
                <a:spcPts val="600"/>
              </a:spcAft>
              <a:buAutoNum type="arabicPeriod"/>
            </a:pPr>
            <a:r>
              <a:rPr lang="uk-UA" dirty="0" smtClean="0"/>
              <a:t>Визначним фактором, що впливає на </a:t>
            </a:r>
            <a:r>
              <a:rPr lang="uk-UA" dirty="0" err="1" smtClean="0"/>
              <a:t>цитованість</a:t>
            </a:r>
            <a:r>
              <a:rPr lang="uk-UA" dirty="0" smtClean="0"/>
              <a:t> і видимість (доступність)  публікації  стає її відкритість для публіки</a:t>
            </a:r>
          </a:p>
          <a:p>
            <a:pPr lvl="1" indent="-457200" algn="just">
              <a:spcAft>
                <a:spcPts val="600"/>
              </a:spcAft>
              <a:buAutoNum type="arabicPeriod"/>
            </a:pPr>
            <a:r>
              <a:rPr lang="uk-UA" dirty="0" err="1" smtClean="0"/>
              <a:t>Копірайти</a:t>
            </a:r>
            <a:r>
              <a:rPr lang="uk-UA" dirty="0" smtClean="0"/>
              <a:t> на публікації зазвичай належать авторам</a:t>
            </a:r>
            <a:endParaRPr lang="en-US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81600" y="476672"/>
            <a:ext cx="32004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762000" y="476672"/>
            <a:ext cx="32004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862419" y="552872"/>
            <a:ext cx="30698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/>
            <a:r>
              <a:rPr lang="en-US" sz="2000" b="1" dirty="0" smtClean="0"/>
              <a:t>Waterfall</a:t>
            </a:r>
            <a:r>
              <a:rPr lang="uk-UA" sz="2000" b="1" dirty="0" smtClean="0"/>
              <a:t> модель </a:t>
            </a:r>
            <a:r>
              <a:rPr lang="uk-UA" b="1" dirty="0" smtClean="0"/>
              <a:t>Науки 1.0</a:t>
            </a:r>
            <a:endParaRPr lang="uk-UA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547133" y="552872"/>
            <a:ext cx="248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Agile </a:t>
            </a:r>
            <a:r>
              <a:rPr lang="uk-UA" b="1" dirty="0" smtClean="0"/>
              <a:t>модель Науки 2.0</a:t>
            </a:r>
            <a:endParaRPr lang="uk-UA" b="1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763688" y="1268760"/>
            <a:ext cx="12241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indent="-457200" algn="ctr"/>
            <a:r>
              <a:rPr lang="uk-UA" sz="2000" b="1" dirty="0" smtClean="0"/>
              <a:t>Гіпотеза</a:t>
            </a:r>
            <a:endParaRPr lang="en-US" sz="2000" b="1" dirty="0" smtClean="0">
              <a:solidFill>
                <a:srgbClr val="7030A0"/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115616" y="1988840"/>
            <a:ext cx="26748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indent="-457200" algn="ctr"/>
            <a:r>
              <a:rPr lang="uk-UA" sz="2000" b="1" dirty="0" smtClean="0"/>
              <a:t>Закрите тестування</a:t>
            </a:r>
            <a:endParaRPr lang="en-US" sz="2000" b="1" dirty="0" smtClean="0">
              <a:solidFill>
                <a:srgbClr val="7030A0"/>
              </a:solidFill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115616" y="2780928"/>
            <a:ext cx="26748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indent="-457200" algn="ctr"/>
            <a:r>
              <a:rPr lang="uk-UA" sz="2000" b="1" dirty="0" smtClean="0"/>
              <a:t>Написання статті</a:t>
            </a:r>
            <a:endParaRPr lang="en-US" sz="2000" b="1" dirty="0" smtClean="0">
              <a:solidFill>
                <a:srgbClr val="7030A0"/>
              </a:solidFill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115616" y="3645024"/>
            <a:ext cx="26748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indent="-457200" algn="ctr"/>
            <a:r>
              <a:rPr lang="uk-UA" sz="2000" b="1" dirty="0" smtClean="0"/>
              <a:t>Рецензування</a:t>
            </a:r>
            <a:endParaRPr lang="en-US" sz="2000" b="1" dirty="0" smtClean="0">
              <a:solidFill>
                <a:srgbClr val="7030A0"/>
              </a:solidFill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4365104"/>
            <a:ext cx="22782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indent="-457200" algn="ctr"/>
            <a:r>
              <a:rPr lang="uk-UA" sz="2000" b="1" dirty="0" smtClean="0"/>
              <a:t>Публікація</a:t>
            </a:r>
            <a:endParaRPr lang="en-US" sz="2000" b="1" dirty="0" smtClean="0">
              <a:solidFill>
                <a:srgbClr val="7030A0"/>
              </a:solidFill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411760" y="4365104"/>
            <a:ext cx="22782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indent="-457200" algn="ctr"/>
            <a:r>
              <a:rPr lang="uk-UA" sz="2000" b="1" dirty="0" smtClean="0"/>
              <a:t>Відхилення</a:t>
            </a:r>
            <a:endParaRPr lang="en-US" sz="2000" b="1" dirty="0" smtClean="0">
              <a:solidFill>
                <a:srgbClr val="7030A0"/>
              </a:solidFill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5219328"/>
            <a:ext cx="227825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1" algn="ctr"/>
            <a:r>
              <a:rPr lang="uk-UA" sz="2000" b="1" dirty="0" smtClean="0"/>
              <a:t>Результати доступні іншим</a:t>
            </a:r>
            <a:endParaRPr lang="en-US" sz="2000" b="1" dirty="0" smtClean="0">
              <a:solidFill>
                <a:srgbClr val="7030A0"/>
              </a:solidFill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339752" y="5229200"/>
            <a:ext cx="227825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1" algn="ctr"/>
            <a:r>
              <a:rPr lang="uk-UA" sz="2000" b="1" dirty="0" smtClean="0"/>
              <a:t>Жодні з даних недоступні іншим</a:t>
            </a:r>
            <a:endParaRPr lang="en-US" sz="2000" b="1" dirty="0" smtClean="0">
              <a:solidFill>
                <a:srgbClr val="7030A0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2267744" y="1628800"/>
            <a:ext cx="117727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Стрелка вниз 15"/>
          <p:cNvSpPr/>
          <p:nvPr/>
        </p:nvSpPr>
        <p:spPr>
          <a:xfrm>
            <a:off x="2267744" y="2420888"/>
            <a:ext cx="117727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Стрелка вниз 16"/>
          <p:cNvSpPr/>
          <p:nvPr/>
        </p:nvSpPr>
        <p:spPr>
          <a:xfrm>
            <a:off x="2267744" y="3284984"/>
            <a:ext cx="117727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Стрелка вниз 17"/>
          <p:cNvSpPr/>
          <p:nvPr/>
        </p:nvSpPr>
        <p:spPr>
          <a:xfrm>
            <a:off x="1043608" y="4797152"/>
            <a:ext cx="117727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Стрелка вниз 18"/>
          <p:cNvSpPr/>
          <p:nvPr/>
        </p:nvSpPr>
        <p:spPr>
          <a:xfrm>
            <a:off x="3419872" y="4797152"/>
            <a:ext cx="117727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Стрелка вниз 19"/>
          <p:cNvSpPr/>
          <p:nvPr/>
        </p:nvSpPr>
        <p:spPr>
          <a:xfrm rot="2700000">
            <a:off x="1827192" y="3983414"/>
            <a:ext cx="117727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aseline="-25000" dirty="0"/>
          </a:p>
        </p:txBody>
      </p:sp>
      <p:sp>
        <p:nvSpPr>
          <p:cNvPr id="21" name="Стрелка вниз 20"/>
          <p:cNvSpPr/>
          <p:nvPr/>
        </p:nvSpPr>
        <p:spPr>
          <a:xfrm rot="18900000">
            <a:off x="2763294" y="3983415"/>
            <a:ext cx="117727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aseline="-25000" dirty="0"/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6156176" y="1268760"/>
            <a:ext cx="12241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indent="-457200" algn="ctr"/>
            <a:r>
              <a:rPr lang="uk-UA" sz="2000" b="1" dirty="0" smtClean="0"/>
              <a:t>Гіпотеза</a:t>
            </a:r>
            <a:endParaRPr lang="en-US" sz="2000" b="1" dirty="0" smtClean="0">
              <a:solidFill>
                <a:srgbClr val="7030A0"/>
              </a:solidFill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4932040" y="1988840"/>
            <a:ext cx="368291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1" algn="ctr"/>
            <a:r>
              <a:rPr lang="uk-UA" sz="2000" b="1" dirty="0" smtClean="0"/>
              <a:t>Поширення та обговорення гіпотези, ідей, даних тощо через будь-які носії</a:t>
            </a:r>
            <a:endParaRPr lang="en-US" sz="2000" b="1" dirty="0" smtClean="0">
              <a:solidFill>
                <a:srgbClr val="7030A0"/>
              </a:solidFill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5436096" y="3429000"/>
            <a:ext cx="26748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indent="-457200" algn="ctr"/>
            <a:r>
              <a:rPr lang="uk-UA" sz="2000" b="1" dirty="0" smtClean="0"/>
              <a:t>Тестування</a:t>
            </a:r>
            <a:endParaRPr lang="en-US" sz="2000" b="1" dirty="0" smtClean="0">
              <a:solidFill>
                <a:srgbClr val="7030A0"/>
              </a:solidFill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6732240" y="1628800"/>
            <a:ext cx="117727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Стрелка вниз 26"/>
          <p:cNvSpPr/>
          <p:nvPr/>
        </p:nvSpPr>
        <p:spPr>
          <a:xfrm>
            <a:off x="6732240" y="3068960"/>
            <a:ext cx="117727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Стрелка вниз 27"/>
          <p:cNvSpPr/>
          <p:nvPr/>
        </p:nvSpPr>
        <p:spPr>
          <a:xfrm>
            <a:off x="6732240" y="3861048"/>
            <a:ext cx="117727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4932040" y="4293096"/>
            <a:ext cx="368291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1" algn="ctr"/>
            <a:r>
              <a:rPr lang="uk-UA" sz="2000" b="1" dirty="0" smtClean="0"/>
              <a:t>Поширення та обговорення попередніх результатів</a:t>
            </a:r>
            <a:endParaRPr lang="en-US" sz="2000" b="1" dirty="0" smtClean="0">
              <a:solidFill>
                <a:srgbClr val="7030A0"/>
              </a:solidFill>
            </a:endParaRPr>
          </a:p>
        </p:txBody>
      </p:sp>
      <p:sp>
        <p:nvSpPr>
          <p:cNvPr id="35" name="Стрелка углом 34"/>
          <p:cNvSpPr/>
          <p:nvPr/>
        </p:nvSpPr>
        <p:spPr>
          <a:xfrm>
            <a:off x="4860032" y="3573016"/>
            <a:ext cx="1080120" cy="28803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6" name="Стрелка углом 35"/>
          <p:cNvSpPr/>
          <p:nvPr/>
        </p:nvSpPr>
        <p:spPr>
          <a:xfrm rot="10800000">
            <a:off x="5292080" y="5085184"/>
            <a:ext cx="1080120" cy="28803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7" name="Стрелка углом 36"/>
          <p:cNvSpPr/>
          <p:nvPr/>
        </p:nvSpPr>
        <p:spPr>
          <a:xfrm rot="16200000">
            <a:off x="4355976" y="4437112"/>
            <a:ext cx="1152128" cy="28803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4932040" y="5589240"/>
            <a:ext cx="37444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1" algn="ctr"/>
            <a:r>
              <a:rPr lang="uk-UA" sz="2000" b="1" dirty="0" smtClean="0"/>
              <a:t>Публікація кінцевих результатів</a:t>
            </a:r>
            <a:endParaRPr lang="en-US" sz="2000" b="1" dirty="0" smtClean="0">
              <a:solidFill>
                <a:srgbClr val="7030A0"/>
              </a:solidFill>
            </a:endParaRPr>
          </a:p>
        </p:txBody>
      </p:sp>
      <p:sp>
        <p:nvSpPr>
          <p:cNvPr id="41" name="Стрелка вниз 40"/>
          <p:cNvSpPr/>
          <p:nvPr/>
        </p:nvSpPr>
        <p:spPr>
          <a:xfrm>
            <a:off x="1043608" y="5877272"/>
            <a:ext cx="117727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0" y="6237312"/>
            <a:ext cx="46440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1" algn="ctr"/>
            <a:r>
              <a:rPr lang="uk-UA" sz="2000" b="1" dirty="0" smtClean="0"/>
              <a:t>Тестування і впровадження результатів</a:t>
            </a:r>
            <a:endParaRPr lang="en-US" sz="2000" b="1" dirty="0" smtClean="0">
              <a:solidFill>
                <a:srgbClr val="7030A0"/>
              </a:solidFill>
            </a:endParaRPr>
          </a:p>
        </p:txBody>
      </p:sp>
      <p:sp>
        <p:nvSpPr>
          <p:cNvPr id="43" name="Стрелка вниз 42"/>
          <p:cNvSpPr/>
          <p:nvPr/>
        </p:nvSpPr>
        <p:spPr>
          <a:xfrm>
            <a:off x="6732240" y="6021288"/>
            <a:ext cx="117727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Стрелка вниз 43"/>
          <p:cNvSpPr/>
          <p:nvPr/>
        </p:nvSpPr>
        <p:spPr>
          <a:xfrm>
            <a:off x="6732240" y="5085184"/>
            <a:ext cx="117727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5" name="Rectangle 1"/>
          <p:cNvSpPr>
            <a:spLocks noChangeArrowheads="1"/>
          </p:cNvSpPr>
          <p:nvPr/>
        </p:nvSpPr>
        <p:spPr bwMode="auto">
          <a:xfrm>
            <a:off x="4572000" y="6457890"/>
            <a:ext cx="4572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1" algn="ctr"/>
            <a:r>
              <a:rPr lang="uk-UA" sz="2000" b="1" dirty="0" smtClean="0"/>
              <a:t>Тестування і впровадження результатів</a:t>
            </a:r>
            <a:endParaRPr lang="en-US" sz="2000" b="1" dirty="0" smtClean="0">
              <a:solidFill>
                <a:srgbClr val="7030A0"/>
              </a:solidFill>
            </a:endParaRPr>
          </a:p>
        </p:txBody>
      </p:sp>
      <p:sp>
        <p:nvSpPr>
          <p:cNvPr id="46" name="Стрелка углом 45"/>
          <p:cNvSpPr/>
          <p:nvPr/>
        </p:nvSpPr>
        <p:spPr>
          <a:xfrm rot="5400000" flipV="1">
            <a:off x="4355976" y="5805264"/>
            <a:ext cx="1152128" cy="28803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47" name="Стрелка углом 46"/>
          <p:cNvSpPr/>
          <p:nvPr/>
        </p:nvSpPr>
        <p:spPr>
          <a:xfrm rot="10800000" flipV="1">
            <a:off x="8604448" y="1412776"/>
            <a:ext cx="288032" cy="511256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48" name="Стрелка вниз 47"/>
          <p:cNvSpPr/>
          <p:nvPr/>
        </p:nvSpPr>
        <p:spPr>
          <a:xfrm rot="5400000">
            <a:off x="7861508" y="931581"/>
            <a:ext cx="117727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8640"/>
            <a:ext cx="7488832" cy="6199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6488668"/>
            <a:ext cx="7812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Reichman</a:t>
            </a:r>
            <a:r>
              <a:rPr lang="uk-UA" dirty="0" smtClean="0"/>
              <a:t> </a:t>
            </a:r>
            <a:r>
              <a:rPr lang="en-US" dirty="0" smtClean="0"/>
              <a:t>et al., 2011. </a:t>
            </a:r>
            <a:r>
              <a:rPr lang="en-US" dirty="0" err="1" smtClean="0"/>
              <a:t>doi</a:t>
            </a:r>
            <a:r>
              <a:rPr lang="en-US" dirty="0" smtClean="0"/>
              <a:t>: 10.1126/science.1197962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52536" y="332656"/>
            <a:ext cx="9649072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04664"/>
            <a:ext cx="39258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/>
              <a:t>Проблеми Науки 2.0 </a:t>
            </a:r>
            <a:endParaRPr lang="uk-UA" sz="3200" b="1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5536" y="1916832"/>
            <a:ext cx="51125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indent="-457200" algn="just">
              <a:spcAft>
                <a:spcPts val="1200"/>
              </a:spcAft>
            </a:pPr>
            <a:r>
              <a:rPr lang="en-US" sz="2400" b="1" dirty="0" smtClean="0">
                <a:solidFill>
                  <a:srgbClr val="7030A0"/>
                </a:solidFill>
              </a:rPr>
              <a:t>1. </a:t>
            </a:r>
            <a:r>
              <a:rPr lang="uk-UA" sz="2400" b="1" dirty="0" smtClean="0">
                <a:solidFill>
                  <a:srgbClr val="7030A0"/>
                </a:solidFill>
              </a:rPr>
              <a:t>Науковий </a:t>
            </a:r>
            <a:r>
              <a:rPr lang="uk-UA" sz="2400" b="1" dirty="0" err="1" smtClean="0">
                <a:solidFill>
                  <a:srgbClr val="7030A0"/>
                </a:solidFill>
              </a:rPr>
              <a:t>флуд</a:t>
            </a:r>
            <a:r>
              <a:rPr lang="uk-UA" sz="2400" b="1" dirty="0" smtClean="0">
                <a:solidFill>
                  <a:srgbClr val="7030A0"/>
                </a:solidFill>
              </a:rPr>
              <a:t> (науковий шум)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83768" y="2924944"/>
            <a:ext cx="63367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indent="-457200" algn="just">
              <a:spcAft>
                <a:spcPts val="1200"/>
              </a:spcAft>
            </a:pP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2. </a:t>
            </a:r>
            <a:r>
              <a:rPr lang="uk-UA" sz="2400" b="1" dirty="0" err="1" smtClean="0">
                <a:solidFill>
                  <a:schemeClr val="accent3">
                    <a:lumMod val="50000"/>
                  </a:schemeClr>
                </a:solidFill>
              </a:rPr>
              <a:t>Самовидавництво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vs.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рецензовані видання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27584" y="4077072"/>
            <a:ext cx="63367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indent="-457200" algn="just">
              <a:spcAft>
                <a:spcPts val="1200"/>
              </a:spcAft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3. APC – </a:t>
            </a:r>
            <a:r>
              <a:rPr lang="uk-UA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самооплата чи реклама?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491880" y="5229200"/>
            <a:ext cx="63367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indent="-457200" algn="just">
              <a:spcAft>
                <a:spcPts val="1200"/>
              </a:spcAft>
            </a:pP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4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Анонімність чи відкритість?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2282</Words>
  <Application>Microsoft Office PowerPoint</Application>
  <PresentationFormat>Экран (4:3)</PresentationFormat>
  <Paragraphs>286</Paragraphs>
  <Slides>40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Microsoft Office</dc:creator>
  <cp:lastModifiedBy>Microsoft Office</cp:lastModifiedBy>
  <cp:revision>104</cp:revision>
  <dcterms:created xsi:type="dcterms:W3CDTF">2017-10-15T11:30:51Z</dcterms:created>
  <dcterms:modified xsi:type="dcterms:W3CDTF">2017-10-21T14:44:36Z</dcterms:modified>
</cp:coreProperties>
</file>