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97C3-A2ED-46FD-A14A-0D5DBA9AAA55}" type="datetimeFigureOut">
              <a:rPr lang="uk-UA" smtClean="0"/>
              <a:pPr/>
              <a:t>16.04.2018</a:t>
            </a:fld>
            <a:endParaRPr lang="uk-UA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EEAE-267F-47CA-A7FD-AECE6ED8A79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97C3-A2ED-46FD-A14A-0D5DBA9AAA55}" type="datetimeFigureOut">
              <a:rPr lang="uk-UA" smtClean="0"/>
              <a:pPr/>
              <a:t>16.04.2018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EEAE-267F-47CA-A7FD-AECE6ED8A79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97C3-A2ED-46FD-A14A-0D5DBA9AAA55}" type="datetimeFigureOut">
              <a:rPr lang="uk-UA" smtClean="0"/>
              <a:pPr/>
              <a:t>16.04.2018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EEAE-267F-47CA-A7FD-AECE6ED8A79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97C3-A2ED-46FD-A14A-0D5DBA9AAA55}" type="datetimeFigureOut">
              <a:rPr lang="uk-UA" smtClean="0"/>
              <a:pPr/>
              <a:t>16.04.2018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EEAE-267F-47CA-A7FD-AECE6ED8A79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97C3-A2ED-46FD-A14A-0D5DBA9AAA55}" type="datetimeFigureOut">
              <a:rPr lang="uk-UA" smtClean="0"/>
              <a:pPr/>
              <a:t>16.04.2018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97DEEAE-267F-47CA-A7FD-AECE6ED8A79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97C3-A2ED-46FD-A14A-0D5DBA9AAA55}" type="datetimeFigureOut">
              <a:rPr lang="uk-UA" smtClean="0"/>
              <a:pPr/>
              <a:t>16.04.2018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EEAE-267F-47CA-A7FD-AECE6ED8A79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97C3-A2ED-46FD-A14A-0D5DBA9AAA55}" type="datetimeFigureOut">
              <a:rPr lang="uk-UA" smtClean="0"/>
              <a:pPr/>
              <a:t>16.04.2018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EEAE-267F-47CA-A7FD-AECE6ED8A79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97C3-A2ED-46FD-A14A-0D5DBA9AAA55}" type="datetimeFigureOut">
              <a:rPr lang="uk-UA" smtClean="0"/>
              <a:pPr/>
              <a:t>16.04.2018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EEAE-267F-47CA-A7FD-AECE6ED8A79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97C3-A2ED-46FD-A14A-0D5DBA9AAA55}" type="datetimeFigureOut">
              <a:rPr lang="uk-UA" smtClean="0"/>
              <a:pPr/>
              <a:t>16.04.2018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EEAE-267F-47CA-A7FD-AECE6ED8A79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97C3-A2ED-46FD-A14A-0D5DBA9AAA55}" type="datetimeFigureOut">
              <a:rPr lang="uk-UA" smtClean="0"/>
              <a:pPr/>
              <a:t>16.04.2018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EEAE-267F-47CA-A7FD-AECE6ED8A79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A97C3-A2ED-46FD-A14A-0D5DBA9AAA55}" type="datetimeFigureOut">
              <a:rPr lang="uk-UA" smtClean="0"/>
              <a:pPr/>
              <a:t>16.04.2018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DEEAE-267F-47CA-A7FD-AECE6ED8A79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9A97C3-A2ED-46FD-A14A-0D5DBA9AAA55}" type="datetimeFigureOut">
              <a:rPr lang="uk-UA" smtClean="0"/>
              <a:pPr/>
              <a:t>16.04.2018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7DEEAE-267F-47CA-A7FD-AECE6ED8A79D}" type="slidenum">
              <a:rPr lang="uk-UA" smtClean="0"/>
              <a:pPr/>
              <a:t>‹#›</a:t>
            </a:fld>
            <a:endParaRPr lang="uk-U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500306"/>
            <a:ext cx="8643998" cy="1470025"/>
          </a:xfrm>
        </p:spPr>
        <p:txBody>
          <a:bodyPr>
            <a:noAutofit/>
          </a:bodyPr>
          <a:lstStyle/>
          <a:p>
            <a:r>
              <a:rPr lang="uk-UA" sz="6000" b="1" dirty="0">
                <a:solidFill>
                  <a:srgbClr val="0070C0"/>
                </a:solidFill>
              </a:rPr>
              <a:t>«Європа – </a:t>
            </a:r>
            <a:r>
              <a:rPr lang="uk-UA" sz="6000" b="1" dirty="0" smtClean="0">
                <a:solidFill>
                  <a:srgbClr val="0070C0"/>
                </a:solidFill>
              </a:rPr>
              <a:t/>
            </a:r>
            <a:br>
              <a:rPr lang="uk-UA" sz="6000" b="1" dirty="0" smtClean="0">
                <a:solidFill>
                  <a:srgbClr val="0070C0"/>
                </a:solidFill>
              </a:rPr>
            </a:br>
            <a:r>
              <a:rPr lang="uk-UA" sz="6000" b="1" dirty="0" smtClean="0">
                <a:solidFill>
                  <a:srgbClr val="FFC000"/>
                </a:solidFill>
              </a:rPr>
              <a:t>наш </a:t>
            </a:r>
            <a:r>
              <a:rPr lang="uk-UA" sz="6000" b="1" dirty="0">
                <a:solidFill>
                  <a:srgbClr val="FFC000"/>
                </a:solidFill>
              </a:rPr>
              <a:t>спільний дім»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886200"/>
            <a:ext cx="8501122" cy="1752600"/>
          </a:xfrm>
        </p:spPr>
        <p:txBody>
          <a:bodyPr>
            <a:normAutofit fontScale="92500" lnSpcReduction="20000"/>
          </a:bodyPr>
          <a:lstStyle/>
          <a:p>
            <a:endParaRPr lang="uk-UA" sz="4000" dirty="0" smtClean="0">
              <a:solidFill>
                <a:schemeClr val="tx1"/>
              </a:solidFill>
            </a:endParaRPr>
          </a:p>
          <a:p>
            <a:r>
              <a:rPr lang="uk-UA" sz="4000" dirty="0" smtClean="0">
                <a:solidFill>
                  <a:schemeClr val="tx1"/>
                </a:solidFill>
              </a:rPr>
              <a:t>Освітньо-культурний </a:t>
            </a:r>
            <a:r>
              <a:rPr lang="uk-UA" sz="4000" dirty="0">
                <a:solidFill>
                  <a:schemeClr val="tx1"/>
                </a:solidFill>
              </a:rPr>
              <a:t>проект </a:t>
            </a:r>
            <a:endParaRPr lang="uk-UA" sz="4000" dirty="0" smtClean="0">
              <a:solidFill>
                <a:schemeClr val="tx1"/>
              </a:solidFill>
            </a:endParaRPr>
          </a:p>
          <a:p>
            <a:r>
              <a:rPr lang="uk-UA" sz="4000" dirty="0" smtClean="0">
                <a:solidFill>
                  <a:schemeClr val="tx1"/>
                </a:solidFill>
              </a:rPr>
              <a:t>03-11.04.2018 р.</a:t>
            </a:r>
            <a:endParaRPr lang="uk-UA" sz="40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800px-Flag_of_Europ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3674312" cy="187776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1266" name="Picture 2" descr="ÐÐ°ÑÑÐ¸Ð½ÐºÐ¸ Ð¿Ð¾ Ð·Ð°Ð¿ÑÐ¾ÑÑ ÑÐ»Ð°Ð³ ÑÐºÑÐ°Ð¸Ð½Ñ ÑÐ¾ÑÐ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4290"/>
            <a:ext cx="3643338" cy="1857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85926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Організатори проекту ознайомили з історією, мовою та культурою Польщі та Чехії, історією створення Європейського Союзу. </a:t>
            </a:r>
            <a:endParaRPr lang="uk-UA" sz="3200" dirty="0">
              <a:solidFill>
                <a:srgbClr val="002060"/>
              </a:solidFill>
            </a:endParaRPr>
          </a:p>
        </p:txBody>
      </p:sp>
      <p:pic>
        <p:nvPicPr>
          <p:cNvPr id="34820" name="Picture 4" descr="D:\Фото\Фото Брно Фейсбук\DSC_1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3357562"/>
            <a:ext cx="5143499" cy="3429000"/>
          </a:xfrm>
          <a:prstGeom prst="rect">
            <a:avLst/>
          </a:prstGeom>
          <a:noFill/>
        </p:spPr>
      </p:pic>
      <p:pic>
        <p:nvPicPr>
          <p:cNvPr id="34818" name="Picture 2" descr="D:\Фото\Фото Брно Фейсбук\DSC_1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1643050"/>
            <a:ext cx="4000528" cy="2667019"/>
          </a:xfrm>
          <a:prstGeom prst="rect">
            <a:avLst/>
          </a:prstGeom>
          <a:noFill/>
        </p:spPr>
      </p:pic>
      <p:pic>
        <p:nvPicPr>
          <p:cNvPr id="34819" name="Picture 3" descr="D:\Фото\Фото Брно Фейсбук\DSC_11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643050"/>
            <a:ext cx="3245400" cy="216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4311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2060"/>
                </a:solidFill>
              </a:rPr>
              <a:t>В Чеській Республіці відвідали університет Масаріка – другий за величиною вуз, який знаходитися в Брно і був заснований в 1919 році. 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35842" name="Picture 2" descr="_DSC78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285992"/>
            <a:ext cx="5643602" cy="3736682"/>
          </a:xfrm>
          <a:prstGeom prst="rect">
            <a:avLst/>
          </a:prstGeom>
          <a:noFill/>
        </p:spPr>
      </p:pic>
      <p:pic>
        <p:nvPicPr>
          <p:cNvPr id="35843" name="Picture 3" descr="D:\Фото\Фото Брно Фейсбук\DSC_11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286256"/>
            <a:ext cx="3714776" cy="2476517"/>
          </a:xfrm>
          <a:prstGeom prst="rect">
            <a:avLst/>
          </a:prstGeom>
          <a:noFill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1409" y="4265796"/>
            <a:ext cx="3781185" cy="252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86124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002060"/>
                </a:solidFill>
                <a:latin typeface="+mn-lt"/>
              </a:rPr>
              <a:t>Сьогодні тут ведеться навчання за широким спектром традиційних і нових спеціальностей. Університет Масаріка вважається одним з найбільш швидко розвиваються вузів Європи, входить в список кращих університетів світу (QS </a:t>
            </a:r>
            <a:r>
              <a:rPr lang="uk-UA" sz="3200" dirty="0" err="1" smtClean="0">
                <a:solidFill>
                  <a:srgbClr val="002060"/>
                </a:solidFill>
                <a:latin typeface="+mn-lt"/>
              </a:rPr>
              <a:t>World</a:t>
            </a:r>
            <a:r>
              <a:rPr lang="uk-UA" sz="3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3200" dirty="0" err="1" smtClean="0">
                <a:solidFill>
                  <a:srgbClr val="002060"/>
                </a:solidFill>
                <a:latin typeface="+mn-lt"/>
              </a:rPr>
              <a:t>University</a:t>
            </a:r>
            <a:r>
              <a:rPr lang="uk-UA" sz="32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uk-UA" sz="3200" dirty="0" err="1" smtClean="0">
                <a:solidFill>
                  <a:srgbClr val="002060"/>
                </a:solidFill>
                <a:latin typeface="+mn-lt"/>
              </a:rPr>
              <a:t>Rankings</a:t>
            </a:r>
            <a:r>
              <a:rPr lang="uk-UA" sz="3200" dirty="0" smtClean="0">
                <a:solidFill>
                  <a:srgbClr val="002060"/>
                </a:solidFill>
                <a:latin typeface="+mn-lt"/>
              </a:rPr>
              <a:t>).</a:t>
            </a:r>
            <a:br>
              <a:rPr lang="uk-UA" sz="3200" dirty="0" smtClean="0">
                <a:solidFill>
                  <a:srgbClr val="002060"/>
                </a:solidFill>
                <a:latin typeface="+mn-lt"/>
              </a:rPr>
            </a:br>
            <a:endParaRPr lang="uk-UA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6866" name="Picture 2" descr="D:\Фото\Фото Брно Фейсбук\DSC_11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524625" y="3452831"/>
            <a:ext cx="3143249" cy="2095500"/>
          </a:xfrm>
          <a:prstGeom prst="rect">
            <a:avLst/>
          </a:prstGeom>
          <a:noFill/>
        </p:spPr>
      </p:pic>
      <p:pic>
        <p:nvPicPr>
          <p:cNvPr id="36867" name="Picture 3" descr="D:\Фото\Фото Брно Фейсбук\DSC_11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2925604"/>
            <a:ext cx="2928958" cy="1952638"/>
          </a:xfrm>
          <a:prstGeom prst="rect">
            <a:avLst/>
          </a:prstGeom>
          <a:noFill/>
        </p:spPr>
      </p:pic>
      <p:pic>
        <p:nvPicPr>
          <p:cNvPr id="36869" name="Picture 5" descr="D:\Фото\Фото Брно Фейсбук\DSC_1170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343694" y="3200802"/>
            <a:ext cx="3347195" cy="39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43116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002060"/>
                </a:solidFill>
                <a:latin typeface="+mn-lt"/>
              </a:rPr>
              <a:t>Організаторами також був налагоджений культурний час проведення дозвілля делегатів: екскурс містами з цікавими розповідями та історичними фактами</a:t>
            </a:r>
            <a:endParaRPr lang="uk-UA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7890" name="Picture 2" descr="G:\DCIM\100D3100\DSC_1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71678"/>
            <a:ext cx="3031086" cy="2020724"/>
          </a:xfrm>
          <a:prstGeom prst="rect">
            <a:avLst/>
          </a:prstGeom>
          <a:noFill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214554"/>
            <a:ext cx="3245400" cy="21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3" name="Picture 5" descr="G:\DCIM\100D3100\DSC_11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273039" y="4630702"/>
            <a:ext cx="2495301" cy="1663534"/>
          </a:xfrm>
          <a:prstGeom prst="rect">
            <a:avLst/>
          </a:prstGeom>
          <a:noFill/>
        </p:spPr>
      </p:pic>
      <p:pic>
        <p:nvPicPr>
          <p:cNvPr id="37894" name="Picture 6" descr="G:\DCIM\100D3100\DSC_11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3375415" y="4768463"/>
            <a:ext cx="2464610" cy="1643073"/>
          </a:xfrm>
          <a:prstGeom prst="rect">
            <a:avLst/>
          </a:prstGeom>
          <a:noFill/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4500569"/>
            <a:ext cx="3357586" cy="223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6" name="Picture 8" descr="D:\Фото\Фото Брно Фейсбук\DSC_22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2143116"/>
            <a:ext cx="3245400" cy="2163600"/>
          </a:xfrm>
          <a:prstGeom prst="rect">
            <a:avLst/>
          </a:prstGeom>
          <a:noFill/>
        </p:spPr>
      </p:pic>
      <p:pic>
        <p:nvPicPr>
          <p:cNvPr id="37897" name="Picture 9" descr="D:\Фото\Фото Брно Фейсбук\DSC_236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1607327" y="4750599"/>
            <a:ext cx="2357430" cy="1571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rgbClr val="002060"/>
                </a:solidFill>
              </a:rPr>
              <a:t>Для бажаючих активного відпочинку надали змогу провести гру у боулінг клубі Ополе.</a:t>
            </a:r>
            <a:endParaRPr lang="uk-UA" sz="3200" dirty="0">
              <a:solidFill>
                <a:srgbClr val="002060"/>
              </a:solidFill>
            </a:endParaRPr>
          </a:p>
        </p:txBody>
      </p:sp>
      <p:pic>
        <p:nvPicPr>
          <p:cNvPr id="38915" name="Picture 3" descr="G:\DCIM\100D3100\DSC_1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3245400" cy="2163600"/>
          </a:xfrm>
          <a:prstGeom prst="rect">
            <a:avLst/>
          </a:prstGeom>
          <a:noFill/>
        </p:spPr>
      </p:pic>
      <p:pic>
        <p:nvPicPr>
          <p:cNvPr id="38916" name="Picture 4" descr="D:\Фото\Фото Брно Фейсбук\DSC_1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393678" y="3893387"/>
            <a:ext cx="3214661" cy="2143108"/>
          </a:xfrm>
          <a:prstGeom prst="rect">
            <a:avLst/>
          </a:prstGeom>
          <a:noFill/>
        </p:spPr>
      </p:pic>
      <p:pic>
        <p:nvPicPr>
          <p:cNvPr id="38917" name="Picture 5" descr="D:\Фото\Фото Брно Фейсбук\DSC_10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489954" y="3969900"/>
            <a:ext cx="3245400" cy="2163600"/>
          </a:xfrm>
          <a:prstGeom prst="rect">
            <a:avLst/>
          </a:prstGeom>
          <a:noFill/>
        </p:spPr>
      </p:pic>
      <p:pic>
        <p:nvPicPr>
          <p:cNvPr id="38918" name="Picture 6" descr="D:\Фото\Фото Брно Фейсбук\DSC_10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071546"/>
            <a:ext cx="3245400" cy="2163600"/>
          </a:xfrm>
          <a:prstGeom prst="rect">
            <a:avLst/>
          </a:prstGeom>
          <a:noFill/>
        </p:spPr>
      </p:pic>
      <p:pic>
        <p:nvPicPr>
          <p:cNvPr id="38914" name="Picture 2" descr="D:\Фото\Фото Брно Фейсбук\DSC_10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3309937"/>
            <a:ext cx="5214974" cy="3476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2143140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002060"/>
                </a:solidFill>
                <a:latin typeface="+mn-lt"/>
              </a:rPr>
              <a:t>Незабутні враження від участі в освітньо-культурному проект «Європа – наш спільний дім» та змоги участі в Міжнародних наукових конференціях, проведення досугу назавжди залишиться в добрих спогадках усієї української делегації.</a:t>
            </a:r>
            <a:br>
              <a:rPr lang="uk-UA" sz="2800" dirty="0" smtClean="0">
                <a:solidFill>
                  <a:srgbClr val="002060"/>
                </a:solidFill>
                <a:latin typeface="+mn-lt"/>
              </a:rPr>
            </a:br>
            <a:endParaRPr lang="uk-UA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9939" name="Picture 3" descr="D:\Фото\Фото Брно Фейсбук\DSC_229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8097787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Фото\Фото Брно Фейсбук\DSC_09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357562"/>
            <a:ext cx="5020174" cy="34515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470" y="214290"/>
            <a:ext cx="9215470" cy="2857520"/>
          </a:xfrm>
        </p:spPr>
        <p:txBody>
          <a:bodyPr>
            <a:noAutofit/>
          </a:bodyPr>
          <a:lstStyle/>
          <a:p>
            <a:r>
              <a:rPr lang="uk-UA" sz="2800" dirty="0" smtClean="0"/>
              <a:t>З 03 по 11 квітня 2018 року викладачі та студенти Бердянського державного педагогічного університету взяли участь в </a:t>
            </a:r>
            <a:r>
              <a:rPr lang="uk-UA" sz="2800" dirty="0" err="1" smtClean="0"/>
              <a:t>освітньо-культурному</a:t>
            </a:r>
            <a:r>
              <a:rPr lang="uk-UA" sz="2800" dirty="0" smtClean="0"/>
              <a:t> </a:t>
            </a:r>
            <a:r>
              <a:rPr lang="uk-UA" sz="2800" dirty="0" smtClean="0"/>
              <a:t>проекті </a:t>
            </a:r>
            <a:r>
              <a:rPr lang="uk-UA" sz="2800" dirty="0" smtClean="0"/>
              <a:t>«Європа – наш спільний дім», програмою якого було передбачено відвідування європейських міст – Катовіце, Ополе, Краків (Польща), Брно (Чехія). </a:t>
            </a:r>
            <a:br>
              <a:rPr lang="uk-UA" sz="2800" dirty="0" smtClean="0"/>
            </a:br>
            <a:endParaRPr lang="uk-UA" sz="2800" dirty="0"/>
          </a:p>
        </p:txBody>
      </p:sp>
      <p:sp>
        <p:nvSpPr>
          <p:cNvPr id="14341" name="AutoShape 5" descr="ÐÐ°ÑÑÐ¸Ð½ÐºÐ¸ Ð¿Ð¾ Ð·Ð°Ð¿ÑÐ¾ÑÑ ÑÐ»Ð°Ð³ ÑÐºÑÐ°Ð¸Ð½Ñ ÑÐ¾Ñ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14343" name="AutoShape 7" descr="ÐÐ°ÑÑÐ¸Ð½ÐºÐ¸ Ð¿Ð¾ Ð·Ð°Ð¿ÑÐ¾ÑÑ ÑÐ»Ð°Ð³ ÑÐºÑÐ°Ð¸Ð½Ñ ÑÐ¾Ñ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14345" name="Picture 9" descr="ÐÐ°ÑÑÐ¸Ð½ÐºÐ¸ Ð¿Ð¾ Ð·Ð°Ð¿ÑÐ¾ÑÑ ÑÐ»Ð°Ð³ ÑÐºÑÐ°Ð¸Ð½Ñ ÑÐ¾ÑÐ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8401" y="3000372"/>
            <a:ext cx="2515599" cy="1214446"/>
          </a:xfrm>
          <a:prstGeom prst="rect">
            <a:avLst/>
          </a:prstGeom>
          <a:noFill/>
        </p:spPr>
      </p:pic>
      <p:sp>
        <p:nvSpPr>
          <p:cNvPr id="14347" name="AutoShape 11" descr="ÐÐ°ÑÑÐ¸Ð½ÐºÐ¸ Ð¿Ð¾ Ð·Ð°Ð¿ÑÐ¾ÑÑ Ð»Ð¾Ð³Ð¾ÑÐ¸Ð¿ Ð±Ð´Ð¿Ñ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14349" name="AutoShape 13" descr="ÐÐ°ÑÑÐ¸Ð½ÐºÐ¸ Ð¿Ð¾ Ð·Ð°Ð¿ÑÐ¾ÑÑ Ð»Ð¾Ð³Ð¾ÑÐ¸Ð¿ Ð±Ð´Ð¿Ñ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sp>
        <p:nvSpPr>
          <p:cNvPr id="14351" name="AutoShape 15" descr="ÐÐ°ÑÑÐ¸Ð½ÐºÐ¸ Ð¿Ð¾ Ð·Ð°Ð¿ÑÐ¾ÑÑ Ð»Ð¾Ð³Ð¾ÑÐ¸Ð¿ Ð±Ð´Ð¿Ñ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14354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2928934"/>
            <a:ext cx="223021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4" y="5857892"/>
            <a:ext cx="857224" cy="9286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785794"/>
            <a:ext cx="1214414" cy="8855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 роботі проекту прийняли участь вищі навчальні заклади різних країн: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9001156" cy="564357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200" dirty="0" smtClean="0"/>
              <a:t>Бердянський державний педагогічний університет (Україна),</a:t>
            </a:r>
          </a:p>
          <a:p>
            <a:pPr algn="just">
              <a:buNone/>
            </a:pPr>
            <a:r>
              <a:rPr lang="uk-UA" sz="2200" dirty="0" smtClean="0"/>
              <a:t>Вища школа управління та адміністрації в Ополе (Польща), </a:t>
            </a:r>
          </a:p>
          <a:p>
            <a:pPr algn="just">
              <a:buNone/>
            </a:pPr>
            <a:r>
              <a:rPr lang="uk-UA" sz="2200" dirty="0" smtClean="0"/>
              <a:t>Вища технічна школа в Катовіце (Польща), </a:t>
            </a:r>
          </a:p>
          <a:p>
            <a:pPr algn="just">
              <a:buNone/>
            </a:pPr>
            <a:r>
              <a:rPr lang="uk-UA" sz="2200" dirty="0" smtClean="0"/>
              <a:t>Вища школа економіки і державного управління в Братиславі (Словаччина), </a:t>
            </a:r>
          </a:p>
          <a:p>
            <a:pPr algn="just">
              <a:buNone/>
            </a:pPr>
            <a:r>
              <a:rPr lang="uk-UA" sz="2200" dirty="0" smtClean="0"/>
              <a:t>ДВНЗ «Донбаський державний педагогічний університет» (Україна), </a:t>
            </a:r>
          </a:p>
          <a:p>
            <a:pPr algn="just">
              <a:buNone/>
            </a:pPr>
            <a:r>
              <a:rPr lang="uk-UA" sz="2200" dirty="0" smtClean="0"/>
              <a:t>Економічний університет в Братиславі (Словаччина), </a:t>
            </a:r>
          </a:p>
          <a:p>
            <a:pPr algn="just">
              <a:buNone/>
            </a:pPr>
            <a:r>
              <a:rPr lang="uk-UA" sz="2200" dirty="0" smtClean="0"/>
              <a:t>Інститут дослідження просторового розвитку (Україна), </a:t>
            </a:r>
          </a:p>
          <a:p>
            <a:pPr algn="just">
              <a:buNone/>
            </a:pPr>
            <a:r>
              <a:rPr lang="uk-UA" sz="2200" dirty="0" smtClean="0"/>
              <a:t>Національний університет цивільного захисту України (Україна), </a:t>
            </a:r>
          </a:p>
          <a:p>
            <a:pPr algn="just">
              <a:buNone/>
            </a:pPr>
            <a:r>
              <a:rPr lang="uk-UA" sz="2200" dirty="0" smtClean="0"/>
              <a:t>Центральноукраїнський державний педагогічний університет ім. В. Винниченка (Україна), </a:t>
            </a:r>
          </a:p>
          <a:p>
            <a:pPr algn="just">
              <a:buNone/>
            </a:pPr>
            <a:r>
              <a:rPr lang="uk-UA" sz="2200" dirty="0" smtClean="0"/>
              <a:t>Вінницький національний аграрний університет (Україна).</a:t>
            </a:r>
          </a:p>
          <a:p>
            <a:pPr algn="just"/>
            <a:endParaRPr lang="uk-UA" dirty="0"/>
          </a:p>
        </p:txBody>
      </p:sp>
      <p:pic>
        <p:nvPicPr>
          <p:cNvPr id="4" name="Рисунок 3" descr="business_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00042"/>
            <a:ext cx="754380" cy="75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1714488"/>
            <a:ext cx="796125" cy="7951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5206" y="3714752"/>
            <a:ext cx="1643074" cy="5940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5929330"/>
            <a:ext cx="659130" cy="730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Owner\Desktop\acounts\PPI\VSEMVS_2P_round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08" y="5857892"/>
            <a:ext cx="107157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43372" y="5857892"/>
            <a:ext cx="928694" cy="9286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15338" y="5889330"/>
            <a:ext cx="928694" cy="8972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7650" name="AutoShape 2" descr="ÐÐ°ÑÑÐ¸Ð½ÐºÐ¸ Ð¿Ð¾ Ð·Ð°Ð¿ÑÐ¾ÑÑ Ð²Ð¸Ð½Ð½Ð¸ÑÐºÐ¸Ð¹ Ð°Ð³ÑÐ°ÑÐ½ÑÐ¹ ÑÐ½Ð¸Ð²ÐµÑÑÐ¸ÑÐµ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pic>
        <p:nvPicPr>
          <p:cNvPr id="14" name="Рисунок 13" descr="D:\Документы Литус Р.И\БГПУ\Виницкий аграрній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58082" y="5214950"/>
            <a:ext cx="785818" cy="76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Мета візиту – участь у Міжнародних наукових конференціях: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264320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4000" b="1" dirty="0" smtClean="0">
                <a:solidFill>
                  <a:srgbClr val="002060"/>
                </a:solidFill>
              </a:rPr>
              <a:t>«Проблеми та перспективи соціально-економічного розвитку територій», </a:t>
            </a:r>
          </a:p>
          <a:p>
            <a:pPr algn="ctr">
              <a:buNone/>
            </a:pPr>
            <a:r>
              <a:rPr lang="uk-UA" sz="4000" b="1" dirty="0" smtClean="0">
                <a:solidFill>
                  <a:srgbClr val="002060"/>
                </a:solidFill>
              </a:rPr>
              <a:t>яка проходила  в м. Ополє (Польща)</a:t>
            </a:r>
            <a:endParaRPr lang="uk-UA" sz="4000" b="1" dirty="0">
              <a:solidFill>
                <a:srgbClr val="002060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686254">
            <a:off x="744900" y="3990357"/>
            <a:ext cx="3498015" cy="233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 descr="D:\Фото\Фото Брно Фейсбук\DSC_09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643314"/>
            <a:ext cx="4210670" cy="2807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28934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rgbClr val="92D050"/>
                </a:solidFill>
              </a:rPr>
              <a:t>Під час проведення конференції обговорювання питань проходила у різних за напрямком секціях, пленарні засідання піднімали питання обговорення наукових і практичних проблем, закономірностей, перспектив розвитку виробничої та невиробничої сфер національної економіки, а також трансформацій і структурних перетворень у соціальній сфері та суспільстві.</a:t>
            </a:r>
            <a:endParaRPr lang="uk-UA" sz="2400" dirty="0">
              <a:solidFill>
                <a:srgbClr val="92D05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265796"/>
            <a:ext cx="3781185" cy="252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 descr="D:\Фото\Фото Брно Фейсбук\DSC_1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786058"/>
            <a:ext cx="3245400" cy="2163600"/>
          </a:xfrm>
          <a:prstGeom prst="rect">
            <a:avLst/>
          </a:prstGeom>
          <a:noFill/>
        </p:spPr>
      </p:pic>
      <p:pic>
        <p:nvPicPr>
          <p:cNvPr id="29700" name="Picture 4" descr="D:\Фото\Фото Брно Фейсбук\DSC_1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2765598"/>
            <a:ext cx="3031086" cy="2020724"/>
          </a:xfrm>
          <a:prstGeom prst="rect">
            <a:avLst/>
          </a:prstGeom>
          <a:noFill/>
        </p:spPr>
      </p:pic>
      <p:pic>
        <p:nvPicPr>
          <p:cNvPr id="29701" name="Picture 5" descr="D:\Фото\Фото Брно Фейсбук\DSC_10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4357694"/>
            <a:ext cx="3643338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D:\Фото\Фото Брно Фейсбук\DSC_105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071678"/>
            <a:ext cx="4296091" cy="392416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9118"/>
          </a:xfrm>
        </p:spPr>
        <p:txBody>
          <a:bodyPr>
            <a:noAutofit/>
          </a:bodyPr>
          <a:lstStyle/>
          <a:p>
            <a:pPr algn="just"/>
            <a:r>
              <a:rPr lang="uk-UA" sz="2400" dirty="0" smtClean="0">
                <a:solidFill>
                  <a:srgbClr val="002060"/>
                </a:solidFill>
              </a:rPr>
              <a:t>Студенти та викладачі Бердянського державного педагогічного університету по закінченню конференції отримали сертифікати, які підтверджують участь в Міжнародній науковій конференції «Проблеми та перспективи соціально-економічного розвитку територій»</a:t>
            </a:r>
            <a:endParaRPr lang="uk-UA" sz="2400" dirty="0">
              <a:solidFill>
                <a:srgbClr val="002060"/>
              </a:solidFill>
            </a:endParaRPr>
          </a:p>
        </p:txBody>
      </p:sp>
      <p:pic>
        <p:nvPicPr>
          <p:cNvPr id="30723" name="Picture 3" descr="D:\Фото\Фото Брно Фейсбук\DSC_1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214554"/>
            <a:ext cx="3245400" cy="2163600"/>
          </a:xfrm>
          <a:prstGeom prst="rect">
            <a:avLst/>
          </a:prstGeom>
          <a:noFill/>
        </p:spPr>
      </p:pic>
      <p:pic>
        <p:nvPicPr>
          <p:cNvPr id="30724" name="Picture 4" descr="D:\Фото\Фото Брно Фейсбук\DSC_1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500570"/>
            <a:ext cx="3245400" cy="2163600"/>
          </a:xfrm>
          <a:prstGeom prst="rect">
            <a:avLst/>
          </a:prstGeom>
          <a:noFill/>
        </p:spPr>
      </p:pic>
      <p:pic>
        <p:nvPicPr>
          <p:cNvPr id="30722" name="Picture 2" descr="D:\Фото\Фото Брно Фейсбук\DSC_10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-267085" y="4553312"/>
            <a:ext cx="2459582" cy="16397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57364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002060"/>
                </a:solidFill>
                <a:latin typeface="+mn-lt"/>
              </a:rPr>
              <a:t>Міжнародна наукова конференція </a:t>
            </a:r>
            <a:r>
              <a:rPr lang="uk-UA" sz="3200" dirty="0" smtClean="0">
                <a:solidFill>
                  <a:srgbClr val="002060"/>
                </a:solidFill>
                <a:latin typeface="+mn-lt"/>
              </a:rPr>
              <a:t>«Сучасні </a:t>
            </a:r>
            <a:r>
              <a:rPr lang="uk-UA" sz="3200" dirty="0" smtClean="0">
                <a:solidFill>
                  <a:srgbClr val="002060"/>
                </a:solidFill>
                <a:latin typeface="+mn-lt"/>
              </a:rPr>
              <a:t>інноваційні та інформаційні технології в розвитку суспільства» Катовіце (Польща)</a:t>
            </a:r>
            <a:endParaRPr lang="uk-UA" sz="32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1746" name="Picture 2" descr="D:\Фото\Фото Брно Фейсбук\DSC_08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98056" y="2326826"/>
            <a:ext cx="3245400" cy="2163600"/>
          </a:xfrm>
          <a:prstGeom prst="rect">
            <a:avLst/>
          </a:prstGeom>
          <a:noFill/>
        </p:spPr>
      </p:pic>
      <p:pic>
        <p:nvPicPr>
          <p:cNvPr id="31747" name="Picture 3" descr="D:\Фото\Фото Брно Фейсбук\DSC_090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714488"/>
            <a:ext cx="6472167" cy="3061914"/>
          </a:xfrm>
          <a:prstGeom prst="rect">
            <a:avLst/>
          </a:prstGeom>
          <a:noFill/>
        </p:spPr>
      </p:pic>
      <p:pic>
        <p:nvPicPr>
          <p:cNvPr id="31748" name="Picture 4" descr="D:\Фото\Фото Брно Фейсбук\DSC_0883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727687"/>
            <a:ext cx="7061205" cy="20588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571876"/>
          </a:xfrm>
        </p:spPr>
        <p:txBody>
          <a:bodyPr>
            <a:noAutofit/>
          </a:bodyPr>
          <a:lstStyle/>
          <a:p>
            <a:r>
              <a:rPr lang="uk-UA" sz="4000" dirty="0" smtClean="0">
                <a:solidFill>
                  <a:srgbClr val="002060"/>
                </a:solidFill>
                <a:latin typeface="+mn-lt"/>
              </a:rPr>
              <a:t>Викладачі Бердянського державного педагогічного університету пройшли міжнародне науково-педагогічне стажування «Інноваційні технології в освіті» (Wyższa Szkoła Tehnichna w Katowicach</a:t>
            </a:r>
            <a:r>
              <a:rPr lang="uk-UA" sz="4000" dirty="0" smtClean="0">
                <a:solidFill>
                  <a:srgbClr val="002060"/>
                </a:solidFill>
                <a:latin typeface="+mn-lt"/>
              </a:rPr>
              <a:t>)</a:t>
            </a:r>
            <a:endParaRPr lang="uk-UA" sz="4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2772" name="Picture 4" descr="D:\Фото\Фото Брно Фейсбук\DSC_089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4" y="3000372"/>
            <a:ext cx="3003378" cy="3592360"/>
          </a:xfrm>
          <a:prstGeom prst="rect">
            <a:avLst/>
          </a:prstGeom>
          <a:noFill/>
        </p:spPr>
      </p:pic>
      <p:pic>
        <p:nvPicPr>
          <p:cNvPr id="32771" name="Picture 3" descr="D:\Фото\Фото Брно Фейсбук\DSC_089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571876"/>
            <a:ext cx="3363107" cy="3237986"/>
          </a:xfrm>
          <a:prstGeom prst="rect">
            <a:avLst/>
          </a:prstGeom>
          <a:noFill/>
        </p:spPr>
      </p:pic>
      <p:pic>
        <p:nvPicPr>
          <p:cNvPr id="32773" name="Picture 5" descr="D:\Фото\Фото Брно Фейсбук\DSC_090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013041" y="3727033"/>
            <a:ext cx="3118710" cy="31432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000372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rgbClr val="002060"/>
                </a:solidFill>
              </a:rPr>
              <a:t> з 10 січня по 11 квітня 2018 р. (два модуля – дистанційна робота, третій модуль – очна участь в конференції, знайомство з документацією, методикою роботи вищів Європи та підсумок стажування – затвердження та презентація роботи, яка увійшла до міжнародної колективної монографії).</a:t>
            </a:r>
            <a:endParaRPr lang="uk-UA" sz="2800" dirty="0"/>
          </a:p>
        </p:txBody>
      </p:sp>
      <p:pic>
        <p:nvPicPr>
          <p:cNvPr id="33795" name="Picture 3" descr="G:\DCIM\100D3100\DSC_09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571744"/>
            <a:ext cx="2428892" cy="1619261"/>
          </a:xfrm>
          <a:prstGeom prst="rect">
            <a:avLst/>
          </a:prstGeom>
          <a:noFill/>
        </p:spPr>
      </p:pic>
      <p:pic>
        <p:nvPicPr>
          <p:cNvPr id="33796" name="Picture 4" descr="D:\Фото\Фото Брно Фейсбук\DSC_0981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2857496"/>
            <a:ext cx="3459280" cy="3823200"/>
          </a:xfrm>
          <a:prstGeom prst="rect">
            <a:avLst/>
          </a:prstGeom>
          <a:noFill/>
        </p:spPr>
      </p:pic>
      <p:pic>
        <p:nvPicPr>
          <p:cNvPr id="33797" name="Picture 5" descr="D:\Фото\Фото Брно Фейсбук\DSC_09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857760"/>
            <a:ext cx="2928958" cy="1952639"/>
          </a:xfrm>
          <a:prstGeom prst="rect">
            <a:avLst/>
          </a:prstGeom>
          <a:noFill/>
        </p:spPr>
      </p:pic>
      <p:pic>
        <p:nvPicPr>
          <p:cNvPr id="33794" name="Picture 2" descr="D:\Фото\Фото Брно Фейсбук\DSC_09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051350"/>
            <a:ext cx="3031086" cy="2020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473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«Європа –  наш спільний дім»</vt:lpstr>
      <vt:lpstr>З 03 по 11 квітня 2018 року викладачі та студенти Бердянського державного педагогічного університету взяли участь в освітньо-культурному проекті «Європа – наш спільний дім», програмою якого було передбачено відвідування європейських міст – Катовіце, Ополе, Краків (Польща), Брно (Чехія).  </vt:lpstr>
      <vt:lpstr>В роботі проекту прийняли участь вищі навчальні заклади різних країн:</vt:lpstr>
      <vt:lpstr>Мета візиту – участь у Міжнародних наукових конференціях:</vt:lpstr>
      <vt:lpstr>Під час проведення конференції обговорювання питань проходила у різних за напрямком секціях, пленарні засідання піднімали питання обговорення наукових і практичних проблем, закономірностей, перспектив розвитку виробничої та невиробничої сфер національної економіки, а також трансформацій і структурних перетворень у соціальній сфері та суспільстві.</vt:lpstr>
      <vt:lpstr>Студенти та викладачі Бердянського державного педагогічного університету по закінченню конференції отримали сертифікати, які підтверджують участь в Міжнародній науковій конференції «Проблеми та перспективи соціально-економічного розвитку територій»</vt:lpstr>
      <vt:lpstr>Міжнародна наукова конференція «Сучасні інноваційні та інформаційні технології в розвитку суспільства» Катовіце (Польща)</vt:lpstr>
      <vt:lpstr>Викладачі Бердянського державного педагогічного університету пройшли міжнародне науково-педагогічне стажування «Інноваційні технології в освіті» (Wyższa Szkoła Tehnichna w Katowicach)</vt:lpstr>
      <vt:lpstr> з 10 січня по 11 квітня 2018 р. (два модуля – дистанційна робота, третій модуль – очна участь в конференції, знайомство з документацією, методикою роботи вищів Європи та підсумок стажування – затвердження та презентація роботи, яка увійшла до міжнародної колективної монографії).</vt:lpstr>
      <vt:lpstr>Організатори проекту ознайомили з історією, мовою та культурою Польщі та Чехії, історією створення Європейського Союзу. </vt:lpstr>
      <vt:lpstr>В Чеській Республіці відвідали університет Масаріка – другий за величиною вуз, який знаходитися в Брно і був заснований в 1919 році. </vt:lpstr>
      <vt:lpstr>Сьогодні тут ведеться навчання за широким спектром традиційних і нових спеціальностей. Університет Масаріка вважається одним з найбільш швидко розвиваються вузів Європи, входить в список кращих університетів світу (QS World University Rankings). </vt:lpstr>
      <vt:lpstr>Організаторами також був налагоджений культурний час проведення дозвілля делегатів: екскурс містами з цікавими розповідями та історичними фактами</vt:lpstr>
      <vt:lpstr>Для бажаючих активного відпочинку надали змогу провести гру у боулінг клубі Ополе.</vt:lpstr>
      <vt:lpstr>Незабутні враження від участі в освітньо-культурному проект «Європа – наш спільний дім» та змоги участі в Міжнародних наукових конференціях, проведення досугу назавжди залишиться в добрих спогадках усієї української делегації. </vt:lpstr>
    </vt:vector>
  </TitlesOfParts>
  <Manager>Літус Р.І., БДПУ; </Manager>
  <Company>Літус Р.І., БДПУ;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«Європа –  наш спільний дім»</dc:title>
  <dc:subject>Європа – наш спільний дім</dc:subject>
  <dc:creator>Літус Р.І., БДПУ</dc:creator>
  <cp:keywords>Європа – наш спільний дім</cp:keywords>
  <cp:lastModifiedBy>Администратор</cp:lastModifiedBy>
  <cp:revision>37</cp:revision>
  <dcterms:created xsi:type="dcterms:W3CDTF">2018-04-15T22:22:09Z</dcterms:created>
  <dcterms:modified xsi:type="dcterms:W3CDTF">2018-04-16T02:19:37Z</dcterms:modified>
  <cp:category>презентація звіт Європа – наш спільний дім</cp:category>
</cp:coreProperties>
</file>